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4"/>
    <p:sldId id="257" r:id="rId35"/>
    <p:sldId id="258" r:id="rId36"/>
    <p:sldId id="259" r:id="rId37"/>
    <p:sldId id="260" r:id="rId38"/>
    <p:sldId id="261" r:id="rId39"/>
    <p:sldId id="262" r:id="rId40"/>
    <p:sldId id="263" r:id="rId41"/>
    <p:sldId id="264" r:id="rId42"/>
    <p:sldId id="265" r:id="rId43"/>
    <p:sldId id="266" r:id="rId44"/>
    <p:sldId id="267" r:id="rId45"/>
    <p:sldId id="268" r:id="rId46"/>
    <p:sldId id="269" r:id="rId47"/>
    <p:sldId id="270" r:id="rId48"/>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Open Sans" charset="1" panose="00000000000000000000"/>
      <p:regular r:id="rId10"/>
    </p:embeddedFont>
    <p:embeddedFont>
      <p:font typeface="Open Sans Bold" charset="1" panose="00000000000000000000"/>
      <p:regular r:id="rId11"/>
    </p:embeddedFont>
    <p:embeddedFont>
      <p:font typeface="Open Sans Italics" charset="1" panose="00000000000000000000"/>
      <p:regular r:id="rId12"/>
    </p:embeddedFont>
    <p:embeddedFont>
      <p:font typeface="Open Sans Bold Italics" charset="1" panose="00000000000000000000"/>
      <p:regular r:id="rId13"/>
    </p:embeddedFont>
    <p:embeddedFont>
      <p:font typeface="Open Sans Light" charset="1" panose="00000000000000000000"/>
      <p:regular r:id="rId14"/>
    </p:embeddedFont>
    <p:embeddedFont>
      <p:font typeface="Open Sans Light Italics" charset="1" panose="00000000000000000000"/>
      <p:regular r:id="rId15"/>
    </p:embeddedFont>
    <p:embeddedFont>
      <p:font typeface="Open Sans Medium" charset="1" panose="00000000000000000000"/>
      <p:regular r:id="rId16"/>
    </p:embeddedFont>
    <p:embeddedFont>
      <p:font typeface="Open Sans Medium Italics" charset="1" panose="00000000000000000000"/>
      <p:regular r:id="rId17"/>
    </p:embeddedFont>
    <p:embeddedFont>
      <p:font typeface="Open Sans Semi-Bold" charset="1" panose="00000000000000000000"/>
      <p:regular r:id="rId18"/>
    </p:embeddedFont>
    <p:embeddedFont>
      <p:font typeface="Open Sans Semi-Bold Italics" charset="1" panose="00000000000000000000"/>
      <p:regular r:id="rId19"/>
    </p:embeddedFont>
    <p:embeddedFont>
      <p:font typeface="Open Sans Ultra-Bold" charset="1" panose="00000000000000000000"/>
      <p:regular r:id="rId20"/>
    </p:embeddedFont>
    <p:embeddedFont>
      <p:font typeface="Open Sans Ultra-Bold Italics" charset="1" panose="00000000000000000000"/>
      <p:regular r:id="rId21"/>
    </p:embeddedFont>
    <p:embeddedFont>
      <p:font typeface="Inter" charset="1" panose="020B0502030000000004"/>
      <p:regular r:id="rId22"/>
    </p:embeddedFont>
    <p:embeddedFont>
      <p:font typeface="Inter Bold" charset="1" panose="020B0802030000000004"/>
      <p:regular r:id="rId23"/>
    </p:embeddedFont>
    <p:embeddedFont>
      <p:font typeface="Inter Italics" charset="1" panose="020B0502030000000004"/>
      <p:regular r:id="rId24"/>
    </p:embeddedFont>
    <p:embeddedFont>
      <p:font typeface="Inter Bold Italics" charset="1" panose="020B0802030000000004"/>
      <p:regular r:id="rId25"/>
    </p:embeddedFont>
    <p:embeddedFont>
      <p:font typeface="Inter Thin" charset="1" panose="020B0A02050000000004"/>
      <p:regular r:id="rId26"/>
    </p:embeddedFont>
    <p:embeddedFont>
      <p:font typeface="Inter Thin Italics" charset="1" panose="020B0A02050000000004"/>
      <p:regular r:id="rId27"/>
    </p:embeddedFont>
    <p:embeddedFont>
      <p:font typeface="Inter Extra-Light" charset="1" panose="02000503000000020004"/>
      <p:regular r:id="rId28"/>
    </p:embeddedFont>
    <p:embeddedFont>
      <p:font typeface="Inter Light" charset="1" panose="02000503000000020004"/>
      <p:regular r:id="rId29"/>
    </p:embeddedFont>
    <p:embeddedFont>
      <p:font typeface="Inter Medium" charset="1" panose="02000503000000020004"/>
      <p:regular r:id="rId30"/>
    </p:embeddedFont>
    <p:embeddedFont>
      <p:font typeface="Inter Semi-Bold" charset="1" panose="02000503000000020004"/>
      <p:regular r:id="rId31"/>
    </p:embeddedFont>
    <p:embeddedFont>
      <p:font typeface="Inter Ultra-Bold" charset="1" panose="02000503000000020004"/>
      <p:regular r:id="rId32"/>
    </p:embeddedFont>
    <p:embeddedFont>
      <p:font typeface="Inter Heavy" charset="1" panose="02000503000000020004"/>
      <p:regular r:id="rId3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slides/slide1.xml" Type="http://schemas.openxmlformats.org/officeDocument/2006/relationships/slide"/><Relationship Id="rId35" Target="slides/slide2.xml" Type="http://schemas.openxmlformats.org/officeDocument/2006/relationships/slide"/><Relationship Id="rId36" Target="slides/slide3.xml" Type="http://schemas.openxmlformats.org/officeDocument/2006/relationships/slide"/><Relationship Id="rId37" Target="slides/slide4.xml" Type="http://schemas.openxmlformats.org/officeDocument/2006/relationships/slide"/><Relationship Id="rId38" Target="slides/slide5.xml" Type="http://schemas.openxmlformats.org/officeDocument/2006/relationships/slide"/><Relationship Id="rId39" Target="slides/slide6.xml" Type="http://schemas.openxmlformats.org/officeDocument/2006/relationships/slide"/><Relationship Id="rId4" Target="theme/theme1.xml" Type="http://schemas.openxmlformats.org/officeDocument/2006/relationships/theme"/><Relationship Id="rId40" Target="slides/slide7.xml" Type="http://schemas.openxmlformats.org/officeDocument/2006/relationships/slide"/><Relationship Id="rId41" Target="slides/slide8.xml" Type="http://schemas.openxmlformats.org/officeDocument/2006/relationships/slide"/><Relationship Id="rId42" Target="slides/slide9.xml" Type="http://schemas.openxmlformats.org/officeDocument/2006/relationships/slide"/><Relationship Id="rId43" Target="slides/slide10.xml" Type="http://schemas.openxmlformats.org/officeDocument/2006/relationships/slide"/><Relationship Id="rId44" Target="slides/slide11.xml" Type="http://schemas.openxmlformats.org/officeDocument/2006/relationships/slide"/><Relationship Id="rId45" Target="slides/slide12.xml" Type="http://schemas.openxmlformats.org/officeDocument/2006/relationships/slide"/><Relationship Id="rId46" Target="slides/slide13.xml" Type="http://schemas.openxmlformats.org/officeDocument/2006/relationships/slide"/><Relationship Id="rId47" Target="slides/slide14.xml" Type="http://schemas.openxmlformats.org/officeDocument/2006/relationships/slide"/><Relationship Id="rId48" Target="slides/slide15.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sv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2.jpeg" Type="http://schemas.openxmlformats.org/officeDocument/2006/relationships/image"/><Relationship Id="rId3" Target="../media/image23.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24.png" Type="http://schemas.openxmlformats.org/officeDocument/2006/relationships/image"/><Relationship Id="rId5" Target="../media/image25.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 Id="rId3" Target="../media/image27.sv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jpeg" Type="http://schemas.openxmlformats.org/officeDocument/2006/relationships/image"/><Relationship Id="rId5" Target="../media/image8.jpeg" Type="http://schemas.openxmlformats.org/officeDocument/2006/relationships/image"/><Relationship Id="rId6" Target="../media/image9.jpe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jpe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jpeg" Type="http://schemas.openxmlformats.org/officeDocument/2006/relationships/image"/><Relationship Id="rId3" Target="../media/image12.png" Type="http://schemas.openxmlformats.org/officeDocument/2006/relationships/image"/><Relationship Id="rId4" Target="../media/image13.sv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4.jpe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5.jpeg" Type="http://schemas.openxmlformats.org/officeDocument/2006/relationships/image"/><Relationship Id="rId3" Target="../media/image16.jpe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402759" y="6802807"/>
            <a:ext cx="5402508" cy="5402508"/>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6F6F6"/>
              </a:solidFill>
              <a:prstDash val="solid"/>
              <a:miter/>
            </a:ln>
          </p:spPr>
        </p:sp>
        <p:sp>
          <p:nvSpPr>
            <p:cNvPr name="TextBox 4" id="4"/>
            <p:cNvSpPr txBox="true"/>
            <p:nvPr/>
          </p:nvSpPr>
          <p:spPr>
            <a:xfrm>
              <a:off x="76200" y="28575"/>
              <a:ext cx="660400" cy="708025"/>
            </a:xfrm>
            <a:prstGeom prst="rect">
              <a:avLst/>
            </a:prstGeom>
          </p:spPr>
          <p:txBody>
            <a:bodyPr anchor="ctr" rtlCol="false" tIns="50800" lIns="50800" bIns="50800" rIns="50800"/>
            <a:lstStyle/>
            <a:p>
              <a:pPr algn="ctr">
                <a:lnSpc>
                  <a:spcPts val="2479"/>
                </a:lnSpc>
              </a:pPr>
            </a:p>
          </p:txBody>
        </p:sp>
      </p:grpSp>
      <p:sp>
        <p:nvSpPr>
          <p:cNvPr name="AutoShape 5" id="5"/>
          <p:cNvSpPr/>
          <p:nvPr/>
        </p:nvSpPr>
        <p:spPr>
          <a:xfrm>
            <a:off x="1074658" y="7972896"/>
            <a:ext cx="16138684" cy="0"/>
          </a:xfrm>
          <a:prstGeom prst="line">
            <a:avLst/>
          </a:prstGeom>
          <a:ln cap="flat" w="38100">
            <a:solidFill>
              <a:srgbClr val="17726D"/>
            </a:solidFill>
            <a:prstDash val="solid"/>
            <a:headEnd type="none" len="sm" w="sm"/>
            <a:tailEnd type="none" len="sm" w="sm"/>
          </a:ln>
        </p:spPr>
      </p:sp>
      <p:grpSp>
        <p:nvGrpSpPr>
          <p:cNvPr name="Group 6" id="6"/>
          <p:cNvGrpSpPr/>
          <p:nvPr/>
        </p:nvGrpSpPr>
        <p:grpSpPr>
          <a:xfrm rot="0">
            <a:off x="12654759" y="1093910"/>
            <a:ext cx="3830899" cy="3830899"/>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AE4D2"/>
            </a:solidFill>
          </p:spPr>
        </p:sp>
        <p:sp>
          <p:nvSpPr>
            <p:cNvPr name="TextBox 8" id="8"/>
            <p:cNvSpPr txBox="true"/>
            <p:nvPr/>
          </p:nvSpPr>
          <p:spPr>
            <a:xfrm>
              <a:off x="76200" y="28575"/>
              <a:ext cx="660400" cy="708025"/>
            </a:xfrm>
            <a:prstGeom prst="rect">
              <a:avLst/>
            </a:prstGeom>
          </p:spPr>
          <p:txBody>
            <a:bodyPr anchor="ctr" rtlCol="false" tIns="50800" lIns="50800" bIns="50800" rIns="50800"/>
            <a:lstStyle/>
            <a:p>
              <a:pPr algn="ctr">
                <a:lnSpc>
                  <a:spcPts val="2479"/>
                </a:lnSpc>
              </a:pPr>
            </a:p>
          </p:txBody>
        </p:sp>
      </p:grpSp>
      <p:sp>
        <p:nvSpPr>
          <p:cNvPr name="Freeform 9" id="9"/>
          <p:cNvSpPr/>
          <p:nvPr/>
        </p:nvSpPr>
        <p:spPr>
          <a:xfrm flipH="false" flipV="false" rot="0">
            <a:off x="1124956" y="656036"/>
            <a:ext cx="586293" cy="483692"/>
          </a:xfrm>
          <a:custGeom>
            <a:avLst/>
            <a:gdLst/>
            <a:ahLst/>
            <a:cxnLst/>
            <a:rect r="r" b="b" t="t" l="l"/>
            <a:pathLst>
              <a:path h="483692" w="586293">
                <a:moveTo>
                  <a:pt x="0" y="0"/>
                </a:moveTo>
                <a:lnTo>
                  <a:pt x="586293" y="0"/>
                </a:lnTo>
                <a:lnTo>
                  <a:pt x="586293" y="483692"/>
                </a:lnTo>
                <a:lnTo>
                  <a:pt x="0" y="48369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0" id="10"/>
          <p:cNvGrpSpPr/>
          <p:nvPr/>
        </p:nvGrpSpPr>
        <p:grpSpPr>
          <a:xfrm rot="0">
            <a:off x="15972039" y="656036"/>
            <a:ext cx="1241303" cy="575606"/>
            <a:chOff x="0" y="0"/>
            <a:chExt cx="326928" cy="151600"/>
          </a:xfrm>
        </p:grpSpPr>
        <p:sp>
          <p:nvSpPr>
            <p:cNvPr name="Freeform 11" id="11"/>
            <p:cNvSpPr/>
            <p:nvPr/>
          </p:nvSpPr>
          <p:spPr>
            <a:xfrm flipH="false" flipV="false" rot="0">
              <a:off x="0" y="0"/>
              <a:ext cx="326928" cy="151600"/>
            </a:xfrm>
            <a:custGeom>
              <a:avLst/>
              <a:gdLst/>
              <a:ahLst/>
              <a:cxnLst/>
              <a:rect r="r" b="b" t="t" l="l"/>
              <a:pathLst>
                <a:path h="151600" w="326928">
                  <a:moveTo>
                    <a:pt x="75800" y="0"/>
                  </a:moveTo>
                  <a:lnTo>
                    <a:pt x="251128" y="0"/>
                  </a:lnTo>
                  <a:cubicBezTo>
                    <a:pt x="292991" y="0"/>
                    <a:pt x="326928" y="33937"/>
                    <a:pt x="326928" y="75800"/>
                  </a:cubicBezTo>
                  <a:lnTo>
                    <a:pt x="326928" y="75800"/>
                  </a:lnTo>
                  <a:cubicBezTo>
                    <a:pt x="326928" y="117663"/>
                    <a:pt x="292991" y="151600"/>
                    <a:pt x="251128" y="151600"/>
                  </a:cubicBezTo>
                  <a:lnTo>
                    <a:pt x="75800" y="151600"/>
                  </a:lnTo>
                  <a:cubicBezTo>
                    <a:pt x="33937" y="151600"/>
                    <a:pt x="0" y="117663"/>
                    <a:pt x="0" y="75800"/>
                  </a:cubicBezTo>
                  <a:lnTo>
                    <a:pt x="0" y="75800"/>
                  </a:lnTo>
                  <a:cubicBezTo>
                    <a:pt x="0" y="33937"/>
                    <a:pt x="33937" y="0"/>
                    <a:pt x="75800" y="0"/>
                  </a:cubicBezTo>
                  <a:close/>
                </a:path>
              </a:pathLst>
            </a:custGeom>
            <a:solidFill>
              <a:srgbClr val="17726D"/>
            </a:solidFill>
          </p:spPr>
        </p:sp>
        <p:sp>
          <p:nvSpPr>
            <p:cNvPr name="TextBox 12" id="12"/>
            <p:cNvSpPr txBox="true"/>
            <p:nvPr/>
          </p:nvSpPr>
          <p:spPr>
            <a:xfrm>
              <a:off x="0" y="-47625"/>
              <a:ext cx="326928" cy="199225"/>
            </a:xfrm>
            <a:prstGeom prst="rect">
              <a:avLst/>
            </a:prstGeom>
          </p:spPr>
          <p:txBody>
            <a:bodyPr anchor="ctr" rtlCol="false" tIns="50800" lIns="50800" bIns="50800" rIns="50800"/>
            <a:lstStyle/>
            <a:p>
              <a:pPr algn="ctr">
                <a:lnSpc>
                  <a:spcPts val="2479"/>
                </a:lnSpc>
              </a:pPr>
            </a:p>
          </p:txBody>
        </p:sp>
      </p:grpSp>
      <p:sp>
        <p:nvSpPr>
          <p:cNvPr name="Freeform 13" id="13"/>
          <p:cNvSpPr/>
          <p:nvPr/>
        </p:nvSpPr>
        <p:spPr>
          <a:xfrm flipH="false" flipV="false" rot="0">
            <a:off x="16275918" y="793769"/>
            <a:ext cx="633545" cy="300142"/>
          </a:xfrm>
          <a:custGeom>
            <a:avLst/>
            <a:gdLst/>
            <a:ahLst/>
            <a:cxnLst/>
            <a:rect r="r" b="b" t="t" l="l"/>
            <a:pathLst>
              <a:path h="300142" w="633545">
                <a:moveTo>
                  <a:pt x="0" y="0"/>
                </a:moveTo>
                <a:lnTo>
                  <a:pt x="633545" y="0"/>
                </a:lnTo>
                <a:lnTo>
                  <a:pt x="633545" y="300141"/>
                </a:lnTo>
                <a:lnTo>
                  <a:pt x="0" y="30014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4" id="14"/>
          <p:cNvSpPr txBox="true"/>
          <p:nvPr/>
        </p:nvSpPr>
        <p:spPr>
          <a:xfrm rot="0">
            <a:off x="1124956" y="2061560"/>
            <a:ext cx="14723390" cy="5047026"/>
          </a:xfrm>
          <a:prstGeom prst="rect">
            <a:avLst/>
          </a:prstGeom>
        </p:spPr>
        <p:txBody>
          <a:bodyPr anchor="t" rtlCol="false" tIns="0" lIns="0" bIns="0" rIns="0">
            <a:spAutoFit/>
          </a:bodyPr>
          <a:lstStyle/>
          <a:p>
            <a:pPr>
              <a:lnSpc>
                <a:spcPts val="10018"/>
              </a:lnSpc>
            </a:pPr>
            <a:r>
              <a:rPr lang="en-US" sz="7156">
                <a:solidFill>
                  <a:srgbClr val="17726D"/>
                </a:solidFill>
                <a:latin typeface="Inter Bold"/>
              </a:rPr>
              <a:t>COSMETIC RECOMMENDATION SYSTEM BASED ON INGREDIENTS USING COSINE SIMILARITY </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2945152"/>
            <a:chOff x="0" y="0"/>
            <a:chExt cx="4816593" cy="775678"/>
          </a:xfrm>
        </p:grpSpPr>
        <p:sp>
          <p:nvSpPr>
            <p:cNvPr name="Freeform 3" id="3"/>
            <p:cNvSpPr/>
            <p:nvPr/>
          </p:nvSpPr>
          <p:spPr>
            <a:xfrm flipH="false" flipV="false" rot="0">
              <a:off x="0" y="0"/>
              <a:ext cx="4816592" cy="775678"/>
            </a:xfrm>
            <a:custGeom>
              <a:avLst/>
              <a:gdLst/>
              <a:ahLst/>
              <a:cxnLst/>
              <a:rect r="r" b="b" t="t" l="l"/>
              <a:pathLst>
                <a:path h="775678" w="4816592">
                  <a:moveTo>
                    <a:pt x="0" y="0"/>
                  </a:moveTo>
                  <a:lnTo>
                    <a:pt x="4816592" y="0"/>
                  </a:lnTo>
                  <a:lnTo>
                    <a:pt x="4816592" y="775678"/>
                  </a:lnTo>
                  <a:lnTo>
                    <a:pt x="0" y="775678"/>
                  </a:lnTo>
                  <a:close/>
                </a:path>
              </a:pathLst>
            </a:custGeom>
            <a:solidFill>
              <a:srgbClr val="17726D"/>
            </a:solidFill>
          </p:spPr>
        </p:sp>
        <p:sp>
          <p:nvSpPr>
            <p:cNvPr name="TextBox 4" id="4"/>
            <p:cNvSpPr txBox="true"/>
            <p:nvPr/>
          </p:nvSpPr>
          <p:spPr>
            <a:xfrm>
              <a:off x="0" y="-47625"/>
              <a:ext cx="4816593" cy="823303"/>
            </a:xfrm>
            <a:prstGeom prst="rect">
              <a:avLst/>
            </a:prstGeom>
          </p:spPr>
          <p:txBody>
            <a:bodyPr anchor="ctr" rtlCol="false" tIns="50800" lIns="50800" bIns="50800" rIns="50800"/>
            <a:lstStyle/>
            <a:p>
              <a:pPr algn="ctr">
                <a:lnSpc>
                  <a:spcPts val="2479"/>
                </a:lnSpc>
              </a:pPr>
            </a:p>
          </p:txBody>
        </p:sp>
      </p:grpSp>
      <p:grpSp>
        <p:nvGrpSpPr>
          <p:cNvPr name="Group 5" id="5"/>
          <p:cNvGrpSpPr/>
          <p:nvPr/>
        </p:nvGrpSpPr>
        <p:grpSpPr>
          <a:xfrm rot="0">
            <a:off x="15745226" y="-1332365"/>
            <a:ext cx="3803190" cy="3803190"/>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EAE4D2"/>
              </a:solidFill>
              <a:prstDash val="solid"/>
              <a:miter/>
            </a:ln>
          </p:spPr>
        </p:sp>
        <p:sp>
          <p:nvSpPr>
            <p:cNvPr name="TextBox 7" id="7"/>
            <p:cNvSpPr txBox="true"/>
            <p:nvPr/>
          </p:nvSpPr>
          <p:spPr>
            <a:xfrm>
              <a:off x="76200" y="28575"/>
              <a:ext cx="660400" cy="708025"/>
            </a:xfrm>
            <a:prstGeom prst="rect">
              <a:avLst/>
            </a:prstGeom>
          </p:spPr>
          <p:txBody>
            <a:bodyPr anchor="ctr" rtlCol="false" tIns="50800" lIns="50800" bIns="50800" rIns="50800"/>
            <a:lstStyle/>
            <a:p>
              <a:pPr algn="ctr">
                <a:lnSpc>
                  <a:spcPts val="2479"/>
                </a:lnSpc>
              </a:pPr>
            </a:p>
          </p:txBody>
        </p:sp>
      </p:grpSp>
      <p:sp>
        <p:nvSpPr>
          <p:cNvPr name="Freeform 8" id="8"/>
          <p:cNvSpPr/>
          <p:nvPr/>
        </p:nvSpPr>
        <p:spPr>
          <a:xfrm flipH="false" flipV="false" rot="0">
            <a:off x="9184753" y="5133063"/>
            <a:ext cx="8074547" cy="2878648"/>
          </a:xfrm>
          <a:custGeom>
            <a:avLst/>
            <a:gdLst/>
            <a:ahLst/>
            <a:cxnLst/>
            <a:rect r="r" b="b" t="t" l="l"/>
            <a:pathLst>
              <a:path h="2878648" w="8074547">
                <a:moveTo>
                  <a:pt x="0" y="0"/>
                </a:moveTo>
                <a:lnTo>
                  <a:pt x="8074547" y="0"/>
                </a:lnTo>
                <a:lnTo>
                  <a:pt x="8074547" y="2878648"/>
                </a:lnTo>
                <a:lnTo>
                  <a:pt x="0" y="2878648"/>
                </a:lnTo>
                <a:lnTo>
                  <a:pt x="0" y="0"/>
                </a:lnTo>
                <a:close/>
              </a:path>
            </a:pathLst>
          </a:custGeom>
          <a:blipFill>
            <a:blip r:embed="rId2"/>
            <a:stretch>
              <a:fillRect l="0" t="0" r="0" b="0"/>
            </a:stretch>
          </a:blipFill>
        </p:spPr>
      </p:sp>
      <p:sp>
        <p:nvSpPr>
          <p:cNvPr name="TextBox 9" id="9"/>
          <p:cNvSpPr txBox="true"/>
          <p:nvPr/>
        </p:nvSpPr>
        <p:spPr>
          <a:xfrm rot="0">
            <a:off x="708024" y="3694532"/>
            <a:ext cx="12514003" cy="994410"/>
          </a:xfrm>
          <a:prstGeom prst="rect">
            <a:avLst/>
          </a:prstGeom>
        </p:spPr>
        <p:txBody>
          <a:bodyPr anchor="t" rtlCol="false" tIns="0" lIns="0" bIns="0" rIns="0">
            <a:spAutoFit/>
          </a:bodyPr>
          <a:lstStyle/>
          <a:p>
            <a:pPr>
              <a:lnSpc>
                <a:spcPts val="7560"/>
              </a:lnSpc>
            </a:pPr>
            <a:r>
              <a:rPr lang="en-US" sz="7200">
                <a:solidFill>
                  <a:srgbClr val="17726D"/>
                </a:solidFill>
                <a:latin typeface="Inter Bold"/>
              </a:rPr>
              <a:t>COSINE SIMILARITY</a:t>
            </a:r>
          </a:p>
        </p:txBody>
      </p:sp>
      <p:sp>
        <p:nvSpPr>
          <p:cNvPr name="TextBox 10" id="10"/>
          <p:cNvSpPr txBox="true"/>
          <p:nvPr/>
        </p:nvSpPr>
        <p:spPr>
          <a:xfrm rot="0">
            <a:off x="831739" y="4827137"/>
            <a:ext cx="7512107" cy="3689725"/>
          </a:xfrm>
          <a:prstGeom prst="rect">
            <a:avLst/>
          </a:prstGeom>
        </p:spPr>
        <p:txBody>
          <a:bodyPr anchor="t" rtlCol="false" tIns="0" lIns="0" bIns="0" rIns="0">
            <a:spAutoFit/>
          </a:bodyPr>
          <a:lstStyle/>
          <a:p>
            <a:pPr algn="just" marL="0" indent="0" lvl="0">
              <a:lnSpc>
                <a:spcPts val="4200"/>
              </a:lnSpc>
            </a:pPr>
            <a:r>
              <a:rPr lang="en-US" sz="2400">
                <a:solidFill>
                  <a:srgbClr val="000000"/>
                </a:solidFill>
                <a:latin typeface="Open Sans"/>
              </a:rPr>
              <a:t>Cosine similarity is a way to measure the similarity between one vector and another vector. Cosine similarity measures the angle between these two vectors. Cosine similarity was calculated based on the ingredients of different cosmetic products, allowing to identify products with similar ingredient compositions.</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2556644" y="0"/>
            <a:ext cx="5731356" cy="10287000"/>
            <a:chOff x="0" y="0"/>
            <a:chExt cx="1509493" cy="2709333"/>
          </a:xfrm>
        </p:grpSpPr>
        <p:sp>
          <p:nvSpPr>
            <p:cNvPr name="Freeform 3" id="3"/>
            <p:cNvSpPr/>
            <p:nvPr/>
          </p:nvSpPr>
          <p:spPr>
            <a:xfrm flipH="false" flipV="false" rot="0">
              <a:off x="0" y="0"/>
              <a:ext cx="1509493" cy="2709333"/>
            </a:xfrm>
            <a:custGeom>
              <a:avLst/>
              <a:gdLst/>
              <a:ahLst/>
              <a:cxnLst/>
              <a:rect r="r" b="b" t="t" l="l"/>
              <a:pathLst>
                <a:path h="2709333" w="1509493">
                  <a:moveTo>
                    <a:pt x="0" y="0"/>
                  </a:moveTo>
                  <a:lnTo>
                    <a:pt x="1509493" y="0"/>
                  </a:lnTo>
                  <a:lnTo>
                    <a:pt x="1509493" y="2709333"/>
                  </a:lnTo>
                  <a:lnTo>
                    <a:pt x="0" y="2709333"/>
                  </a:lnTo>
                  <a:close/>
                </a:path>
              </a:pathLst>
            </a:custGeom>
            <a:solidFill>
              <a:srgbClr val="17726D"/>
            </a:solidFill>
          </p:spPr>
        </p:sp>
        <p:sp>
          <p:nvSpPr>
            <p:cNvPr name="TextBox 4" id="4"/>
            <p:cNvSpPr txBox="true"/>
            <p:nvPr/>
          </p:nvSpPr>
          <p:spPr>
            <a:xfrm>
              <a:off x="0" y="-47625"/>
              <a:ext cx="1509493" cy="2756958"/>
            </a:xfrm>
            <a:prstGeom prst="rect">
              <a:avLst/>
            </a:prstGeom>
          </p:spPr>
          <p:txBody>
            <a:bodyPr anchor="ctr" rtlCol="false" tIns="50800" lIns="50800" bIns="50800" rIns="50800"/>
            <a:lstStyle/>
            <a:p>
              <a:pPr algn="ctr">
                <a:lnSpc>
                  <a:spcPts val="2479"/>
                </a:lnSpc>
              </a:pPr>
            </a:p>
          </p:txBody>
        </p:sp>
      </p:grpSp>
      <p:grpSp>
        <p:nvGrpSpPr>
          <p:cNvPr name="Group 5" id="5"/>
          <p:cNvGrpSpPr/>
          <p:nvPr/>
        </p:nvGrpSpPr>
        <p:grpSpPr>
          <a:xfrm rot="0">
            <a:off x="17259300" y="9151339"/>
            <a:ext cx="1028700" cy="1135661"/>
            <a:chOff x="0" y="0"/>
            <a:chExt cx="270933" cy="299104"/>
          </a:xfrm>
        </p:grpSpPr>
        <p:sp>
          <p:nvSpPr>
            <p:cNvPr name="Freeform 6" id="6"/>
            <p:cNvSpPr/>
            <p:nvPr/>
          </p:nvSpPr>
          <p:spPr>
            <a:xfrm flipH="false" flipV="false" rot="0">
              <a:off x="0" y="0"/>
              <a:ext cx="270933" cy="299104"/>
            </a:xfrm>
            <a:custGeom>
              <a:avLst/>
              <a:gdLst/>
              <a:ahLst/>
              <a:cxnLst/>
              <a:rect r="r" b="b" t="t" l="l"/>
              <a:pathLst>
                <a:path h="299104" w="270933">
                  <a:moveTo>
                    <a:pt x="0" y="0"/>
                  </a:moveTo>
                  <a:lnTo>
                    <a:pt x="270933" y="0"/>
                  </a:lnTo>
                  <a:lnTo>
                    <a:pt x="270933" y="299104"/>
                  </a:lnTo>
                  <a:lnTo>
                    <a:pt x="0" y="299104"/>
                  </a:lnTo>
                  <a:close/>
                </a:path>
              </a:pathLst>
            </a:custGeom>
            <a:solidFill>
              <a:srgbClr val="EAE4D2"/>
            </a:solidFill>
          </p:spPr>
        </p:sp>
        <p:sp>
          <p:nvSpPr>
            <p:cNvPr name="TextBox 7" id="7"/>
            <p:cNvSpPr txBox="true"/>
            <p:nvPr/>
          </p:nvSpPr>
          <p:spPr>
            <a:xfrm>
              <a:off x="0" y="-47625"/>
              <a:ext cx="270933" cy="346729"/>
            </a:xfrm>
            <a:prstGeom prst="rect">
              <a:avLst/>
            </a:prstGeom>
          </p:spPr>
          <p:txBody>
            <a:bodyPr anchor="ctr" rtlCol="false" tIns="50800" lIns="50800" bIns="50800" rIns="50800"/>
            <a:lstStyle/>
            <a:p>
              <a:pPr algn="ctr">
                <a:lnSpc>
                  <a:spcPts val="2479"/>
                </a:lnSpc>
              </a:pPr>
            </a:p>
          </p:txBody>
        </p:sp>
      </p:grpSp>
      <p:grpSp>
        <p:nvGrpSpPr>
          <p:cNvPr name="Group 8" id="8"/>
          <p:cNvGrpSpPr/>
          <p:nvPr/>
        </p:nvGrpSpPr>
        <p:grpSpPr>
          <a:xfrm rot="0">
            <a:off x="10866642" y="0"/>
            <a:ext cx="1028700" cy="1135661"/>
            <a:chOff x="0" y="0"/>
            <a:chExt cx="270933" cy="299104"/>
          </a:xfrm>
        </p:grpSpPr>
        <p:sp>
          <p:nvSpPr>
            <p:cNvPr name="Freeform 9" id="9"/>
            <p:cNvSpPr/>
            <p:nvPr/>
          </p:nvSpPr>
          <p:spPr>
            <a:xfrm flipH="false" flipV="false" rot="0">
              <a:off x="0" y="0"/>
              <a:ext cx="270933" cy="299104"/>
            </a:xfrm>
            <a:custGeom>
              <a:avLst/>
              <a:gdLst/>
              <a:ahLst/>
              <a:cxnLst/>
              <a:rect r="r" b="b" t="t" l="l"/>
              <a:pathLst>
                <a:path h="299104" w="270933">
                  <a:moveTo>
                    <a:pt x="0" y="0"/>
                  </a:moveTo>
                  <a:lnTo>
                    <a:pt x="270933" y="0"/>
                  </a:lnTo>
                  <a:lnTo>
                    <a:pt x="270933" y="299104"/>
                  </a:lnTo>
                  <a:lnTo>
                    <a:pt x="0" y="299104"/>
                  </a:lnTo>
                  <a:close/>
                </a:path>
              </a:pathLst>
            </a:custGeom>
            <a:solidFill>
              <a:srgbClr val="EAE4D2"/>
            </a:solidFill>
          </p:spPr>
        </p:sp>
        <p:sp>
          <p:nvSpPr>
            <p:cNvPr name="TextBox 10" id="10"/>
            <p:cNvSpPr txBox="true"/>
            <p:nvPr/>
          </p:nvSpPr>
          <p:spPr>
            <a:xfrm>
              <a:off x="0" y="-47625"/>
              <a:ext cx="270933" cy="346729"/>
            </a:xfrm>
            <a:prstGeom prst="rect">
              <a:avLst/>
            </a:prstGeom>
          </p:spPr>
          <p:txBody>
            <a:bodyPr anchor="ctr" rtlCol="false" tIns="50800" lIns="50800" bIns="50800" rIns="50800"/>
            <a:lstStyle/>
            <a:p>
              <a:pPr algn="ctr">
                <a:lnSpc>
                  <a:spcPts val="2479"/>
                </a:lnSpc>
              </a:pPr>
            </a:p>
          </p:txBody>
        </p:sp>
      </p:grpSp>
      <p:grpSp>
        <p:nvGrpSpPr>
          <p:cNvPr name="Group 11" id="11"/>
          <p:cNvGrpSpPr/>
          <p:nvPr/>
        </p:nvGrpSpPr>
        <p:grpSpPr>
          <a:xfrm rot="0">
            <a:off x="3268930" y="-1565593"/>
            <a:ext cx="5402508" cy="5402508"/>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6F6F6"/>
              </a:solidFill>
              <a:prstDash val="solid"/>
              <a:miter/>
            </a:ln>
          </p:spPr>
        </p:sp>
        <p:sp>
          <p:nvSpPr>
            <p:cNvPr name="TextBox 13" id="13"/>
            <p:cNvSpPr txBox="true"/>
            <p:nvPr/>
          </p:nvSpPr>
          <p:spPr>
            <a:xfrm>
              <a:off x="76200" y="28575"/>
              <a:ext cx="660400" cy="708025"/>
            </a:xfrm>
            <a:prstGeom prst="rect">
              <a:avLst/>
            </a:prstGeom>
          </p:spPr>
          <p:txBody>
            <a:bodyPr anchor="ctr" rtlCol="false" tIns="50800" lIns="50800" bIns="50800" rIns="50800"/>
            <a:lstStyle/>
            <a:p>
              <a:pPr algn="ctr">
                <a:lnSpc>
                  <a:spcPts val="2479"/>
                </a:lnSpc>
              </a:pPr>
            </a:p>
          </p:txBody>
        </p:sp>
      </p:grpSp>
      <p:sp>
        <p:nvSpPr>
          <p:cNvPr name="AutoShape 14" id="14"/>
          <p:cNvSpPr/>
          <p:nvPr/>
        </p:nvSpPr>
        <p:spPr>
          <a:xfrm>
            <a:off x="1085850" y="3220685"/>
            <a:ext cx="0" cy="1442010"/>
          </a:xfrm>
          <a:prstGeom prst="line">
            <a:avLst/>
          </a:prstGeom>
          <a:ln cap="flat" w="76200">
            <a:solidFill>
              <a:srgbClr val="EAE4D2"/>
            </a:solidFill>
            <a:prstDash val="solid"/>
            <a:headEnd type="none" len="sm" w="sm"/>
            <a:tailEnd type="none" len="sm" w="sm"/>
          </a:ln>
        </p:spPr>
      </p:sp>
      <p:grpSp>
        <p:nvGrpSpPr>
          <p:cNvPr name="Group 15" id="15"/>
          <p:cNvGrpSpPr/>
          <p:nvPr/>
        </p:nvGrpSpPr>
        <p:grpSpPr>
          <a:xfrm rot="0">
            <a:off x="10196488" y="1215940"/>
            <a:ext cx="715180" cy="715180"/>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6200" cap="sq">
              <a:solidFill>
                <a:srgbClr val="17726D"/>
              </a:solidFill>
              <a:prstDash val="solid"/>
              <a:miter/>
            </a:ln>
          </p:spPr>
        </p:sp>
        <p:sp>
          <p:nvSpPr>
            <p:cNvPr name="TextBox 17" id="17"/>
            <p:cNvSpPr txBox="true"/>
            <p:nvPr/>
          </p:nvSpPr>
          <p:spPr>
            <a:xfrm>
              <a:off x="76200" y="28575"/>
              <a:ext cx="660400" cy="708025"/>
            </a:xfrm>
            <a:prstGeom prst="rect">
              <a:avLst/>
            </a:prstGeom>
          </p:spPr>
          <p:txBody>
            <a:bodyPr anchor="ctr" rtlCol="false" tIns="50800" lIns="50800" bIns="50800" rIns="50800"/>
            <a:lstStyle/>
            <a:p>
              <a:pPr algn="ctr">
                <a:lnSpc>
                  <a:spcPts val="2479"/>
                </a:lnSpc>
              </a:pPr>
            </a:p>
          </p:txBody>
        </p:sp>
      </p:grpSp>
      <p:sp>
        <p:nvSpPr>
          <p:cNvPr name="Freeform 18" id="18"/>
          <p:cNvSpPr/>
          <p:nvPr/>
        </p:nvSpPr>
        <p:spPr>
          <a:xfrm flipH="false" flipV="false" rot="0">
            <a:off x="13713091" y="3228810"/>
            <a:ext cx="3546209" cy="4114800"/>
          </a:xfrm>
          <a:custGeom>
            <a:avLst/>
            <a:gdLst/>
            <a:ahLst/>
            <a:cxnLst/>
            <a:rect r="r" b="b" t="t" l="l"/>
            <a:pathLst>
              <a:path h="4114800" w="3546209">
                <a:moveTo>
                  <a:pt x="0" y="0"/>
                </a:moveTo>
                <a:lnTo>
                  <a:pt x="3546209" y="0"/>
                </a:lnTo>
                <a:lnTo>
                  <a:pt x="3546209"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9" id="19"/>
          <p:cNvSpPr txBox="true"/>
          <p:nvPr/>
        </p:nvSpPr>
        <p:spPr>
          <a:xfrm rot="0">
            <a:off x="1028700" y="1123950"/>
            <a:ext cx="9525378" cy="1946910"/>
          </a:xfrm>
          <a:prstGeom prst="rect">
            <a:avLst/>
          </a:prstGeom>
        </p:spPr>
        <p:txBody>
          <a:bodyPr anchor="t" rtlCol="false" tIns="0" lIns="0" bIns="0" rIns="0">
            <a:spAutoFit/>
          </a:bodyPr>
          <a:lstStyle/>
          <a:p>
            <a:pPr>
              <a:lnSpc>
                <a:spcPts val="7560"/>
              </a:lnSpc>
            </a:pPr>
            <a:r>
              <a:rPr lang="en-US" sz="7200">
                <a:solidFill>
                  <a:srgbClr val="17726D"/>
                </a:solidFill>
                <a:latin typeface="Inter Bold"/>
              </a:rPr>
              <a:t>PRODUCT RECOMMENDATION</a:t>
            </a:r>
          </a:p>
        </p:txBody>
      </p:sp>
      <p:sp>
        <p:nvSpPr>
          <p:cNvPr name="TextBox 20" id="20"/>
          <p:cNvSpPr txBox="true"/>
          <p:nvPr/>
        </p:nvSpPr>
        <p:spPr>
          <a:xfrm rot="0">
            <a:off x="1028700" y="4911952"/>
            <a:ext cx="9882968" cy="3686937"/>
          </a:xfrm>
          <a:prstGeom prst="rect">
            <a:avLst/>
          </a:prstGeom>
        </p:spPr>
        <p:txBody>
          <a:bodyPr anchor="t" rtlCol="false" tIns="0" lIns="0" bIns="0" rIns="0">
            <a:spAutoFit/>
          </a:bodyPr>
          <a:lstStyle/>
          <a:p>
            <a:pPr algn="just" marL="0" indent="0" lvl="0">
              <a:lnSpc>
                <a:spcPts val="4224"/>
              </a:lnSpc>
            </a:pPr>
            <a:r>
              <a:rPr lang="en-US" sz="2400" spc="96">
                <a:solidFill>
                  <a:srgbClr val="000000"/>
                </a:solidFill>
                <a:latin typeface="Open Sans"/>
              </a:rPr>
              <a:t>Product recommendation algorithm has been developed that suggests cosmetics based on the purchased item/s. The algorithm considered the skincare label, skin type, and ingredient. Given a specific product type, skin type, and purchased product as an input, the algorithm calculated cosine similarity to other products and recommend the most similar product, excluding the purchased product itself.  </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5757868"/>
            <a:ext cx="18288000" cy="4529132"/>
            <a:chOff x="0" y="0"/>
            <a:chExt cx="4816593" cy="1192858"/>
          </a:xfrm>
        </p:grpSpPr>
        <p:sp>
          <p:nvSpPr>
            <p:cNvPr name="Freeform 3" id="3"/>
            <p:cNvSpPr/>
            <p:nvPr/>
          </p:nvSpPr>
          <p:spPr>
            <a:xfrm flipH="false" flipV="false" rot="0">
              <a:off x="0" y="0"/>
              <a:ext cx="4816592" cy="1192858"/>
            </a:xfrm>
            <a:custGeom>
              <a:avLst/>
              <a:gdLst/>
              <a:ahLst/>
              <a:cxnLst/>
              <a:rect r="r" b="b" t="t" l="l"/>
              <a:pathLst>
                <a:path h="1192858" w="4816592">
                  <a:moveTo>
                    <a:pt x="0" y="0"/>
                  </a:moveTo>
                  <a:lnTo>
                    <a:pt x="4816592" y="0"/>
                  </a:lnTo>
                  <a:lnTo>
                    <a:pt x="4816592" y="1192858"/>
                  </a:lnTo>
                  <a:lnTo>
                    <a:pt x="0" y="1192858"/>
                  </a:lnTo>
                  <a:close/>
                </a:path>
              </a:pathLst>
            </a:custGeom>
            <a:solidFill>
              <a:srgbClr val="17726D"/>
            </a:solidFill>
          </p:spPr>
        </p:sp>
        <p:sp>
          <p:nvSpPr>
            <p:cNvPr name="TextBox 4" id="4"/>
            <p:cNvSpPr txBox="true"/>
            <p:nvPr/>
          </p:nvSpPr>
          <p:spPr>
            <a:xfrm>
              <a:off x="0" y="-47625"/>
              <a:ext cx="4816593" cy="1240483"/>
            </a:xfrm>
            <a:prstGeom prst="rect">
              <a:avLst/>
            </a:prstGeom>
          </p:spPr>
          <p:txBody>
            <a:bodyPr anchor="ctr" rtlCol="false" tIns="50800" lIns="50800" bIns="50800" rIns="50800"/>
            <a:lstStyle/>
            <a:p>
              <a:pPr algn="ctr">
                <a:lnSpc>
                  <a:spcPts val="2479"/>
                </a:lnSpc>
              </a:pPr>
            </a:p>
          </p:txBody>
        </p:sp>
      </p:grpSp>
      <p:grpSp>
        <p:nvGrpSpPr>
          <p:cNvPr name="Group 5" id="5"/>
          <p:cNvGrpSpPr/>
          <p:nvPr/>
        </p:nvGrpSpPr>
        <p:grpSpPr>
          <a:xfrm rot="0">
            <a:off x="1028700" y="0"/>
            <a:ext cx="5925122" cy="9258300"/>
            <a:chOff x="0" y="0"/>
            <a:chExt cx="7900163" cy="12344400"/>
          </a:xfrm>
        </p:grpSpPr>
        <p:pic>
          <p:nvPicPr>
            <p:cNvPr name="Picture 6" id="6"/>
            <p:cNvPicPr>
              <a:picLocks noChangeAspect="true"/>
            </p:cNvPicPr>
            <p:nvPr/>
          </p:nvPicPr>
          <p:blipFill>
            <a:blip r:embed="rId2"/>
            <a:srcRect l="28800" t="0" r="28800" b="0"/>
            <a:stretch>
              <a:fillRect/>
            </a:stretch>
          </p:blipFill>
          <p:spPr>
            <a:xfrm flipH="false" flipV="false">
              <a:off x="0" y="0"/>
              <a:ext cx="7900163" cy="12344400"/>
            </a:xfrm>
            <a:prstGeom prst="rect">
              <a:avLst/>
            </a:prstGeom>
          </p:spPr>
        </p:pic>
      </p:grpSp>
      <p:grpSp>
        <p:nvGrpSpPr>
          <p:cNvPr name="Group 7" id="7"/>
          <p:cNvGrpSpPr/>
          <p:nvPr/>
        </p:nvGrpSpPr>
        <p:grpSpPr>
          <a:xfrm rot="0">
            <a:off x="15853048" y="-912528"/>
            <a:ext cx="3803190" cy="3803190"/>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6F6F6"/>
              </a:solidFill>
              <a:prstDash val="solid"/>
              <a:miter/>
            </a:ln>
          </p:spPr>
        </p:sp>
        <p:sp>
          <p:nvSpPr>
            <p:cNvPr name="TextBox 9" id="9"/>
            <p:cNvSpPr txBox="true"/>
            <p:nvPr/>
          </p:nvSpPr>
          <p:spPr>
            <a:xfrm>
              <a:off x="76200" y="28575"/>
              <a:ext cx="660400" cy="708025"/>
            </a:xfrm>
            <a:prstGeom prst="rect">
              <a:avLst/>
            </a:prstGeom>
          </p:spPr>
          <p:txBody>
            <a:bodyPr anchor="ctr" rtlCol="false" tIns="50800" lIns="50800" bIns="50800" rIns="50800"/>
            <a:lstStyle/>
            <a:p>
              <a:pPr algn="ctr">
                <a:lnSpc>
                  <a:spcPts val="2479"/>
                </a:lnSpc>
              </a:pPr>
            </a:p>
          </p:txBody>
        </p:sp>
      </p:grpSp>
      <p:grpSp>
        <p:nvGrpSpPr>
          <p:cNvPr name="Group 10" id="10"/>
          <p:cNvGrpSpPr/>
          <p:nvPr/>
        </p:nvGrpSpPr>
        <p:grpSpPr>
          <a:xfrm rot="0">
            <a:off x="0" y="9258300"/>
            <a:ext cx="1028700" cy="1028700"/>
            <a:chOff x="0" y="0"/>
            <a:chExt cx="270933" cy="270933"/>
          </a:xfrm>
        </p:grpSpPr>
        <p:sp>
          <p:nvSpPr>
            <p:cNvPr name="Freeform 11" id="11"/>
            <p:cNvSpPr/>
            <p:nvPr/>
          </p:nvSpPr>
          <p:spPr>
            <a:xfrm flipH="false" flipV="false" rot="0">
              <a:off x="0" y="0"/>
              <a:ext cx="270933" cy="270933"/>
            </a:xfrm>
            <a:custGeom>
              <a:avLst/>
              <a:gdLst/>
              <a:ahLst/>
              <a:cxnLst/>
              <a:rect r="r" b="b" t="t" l="l"/>
              <a:pathLst>
                <a:path h="270933" w="270933">
                  <a:moveTo>
                    <a:pt x="0" y="0"/>
                  </a:moveTo>
                  <a:lnTo>
                    <a:pt x="270933" y="0"/>
                  </a:lnTo>
                  <a:lnTo>
                    <a:pt x="270933" y="270933"/>
                  </a:lnTo>
                  <a:lnTo>
                    <a:pt x="0" y="270933"/>
                  </a:lnTo>
                  <a:close/>
                </a:path>
              </a:pathLst>
            </a:custGeom>
            <a:solidFill>
              <a:srgbClr val="EAE4D2"/>
            </a:solidFill>
          </p:spPr>
        </p:sp>
        <p:sp>
          <p:nvSpPr>
            <p:cNvPr name="TextBox 12" id="12"/>
            <p:cNvSpPr txBox="true"/>
            <p:nvPr/>
          </p:nvSpPr>
          <p:spPr>
            <a:xfrm>
              <a:off x="0" y="-47625"/>
              <a:ext cx="270933" cy="318558"/>
            </a:xfrm>
            <a:prstGeom prst="rect">
              <a:avLst/>
            </a:prstGeom>
          </p:spPr>
          <p:txBody>
            <a:bodyPr anchor="ctr" rtlCol="false" tIns="50800" lIns="50800" bIns="50800" rIns="50800"/>
            <a:lstStyle/>
            <a:p>
              <a:pPr algn="ctr">
                <a:lnSpc>
                  <a:spcPts val="2479"/>
                </a:lnSpc>
              </a:pPr>
            </a:p>
          </p:txBody>
        </p:sp>
      </p:grpSp>
      <p:sp>
        <p:nvSpPr>
          <p:cNvPr name="Freeform 13" id="13"/>
          <p:cNvSpPr/>
          <p:nvPr/>
        </p:nvSpPr>
        <p:spPr>
          <a:xfrm flipH="false" flipV="false" rot="0">
            <a:off x="8518624" y="6100512"/>
            <a:ext cx="7973378" cy="3843844"/>
          </a:xfrm>
          <a:custGeom>
            <a:avLst/>
            <a:gdLst/>
            <a:ahLst/>
            <a:cxnLst/>
            <a:rect r="r" b="b" t="t" l="l"/>
            <a:pathLst>
              <a:path h="3843844" w="7973378">
                <a:moveTo>
                  <a:pt x="0" y="0"/>
                </a:moveTo>
                <a:lnTo>
                  <a:pt x="7973378" y="0"/>
                </a:lnTo>
                <a:lnTo>
                  <a:pt x="7973378" y="3843844"/>
                </a:lnTo>
                <a:lnTo>
                  <a:pt x="0" y="3843844"/>
                </a:lnTo>
                <a:lnTo>
                  <a:pt x="0" y="0"/>
                </a:lnTo>
                <a:close/>
              </a:path>
            </a:pathLst>
          </a:custGeom>
          <a:blipFill>
            <a:blip r:embed="rId3"/>
            <a:stretch>
              <a:fillRect l="0" t="0" r="0" b="0"/>
            </a:stretch>
          </a:blipFill>
        </p:spPr>
      </p:sp>
      <p:sp>
        <p:nvSpPr>
          <p:cNvPr name="TextBox 14" id="14"/>
          <p:cNvSpPr txBox="true"/>
          <p:nvPr/>
        </p:nvSpPr>
        <p:spPr>
          <a:xfrm rot="0">
            <a:off x="7830382" y="590844"/>
            <a:ext cx="9552743" cy="1946910"/>
          </a:xfrm>
          <a:prstGeom prst="rect">
            <a:avLst/>
          </a:prstGeom>
        </p:spPr>
        <p:txBody>
          <a:bodyPr anchor="t" rtlCol="false" tIns="0" lIns="0" bIns="0" rIns="0">
            <a:spAutoFit/>
          </a:bodyPr>
          <a:lstStyle/>
          <a:p>
            <a:pPr>
              <a:lnSpc>
                <a:spcPts val="7560"/>
              </a:lnSpc>
            </a:pPr>
            <a:r>
              <a:rPr lang="en-US" sz="7200">
                <a:solidFill>
                  <a:srgbClr val="17726D"/>
                </a:solidFill>
                <a:latin typeface="Inter Bold"/>
              </a:rPr>
              <a:t>RESULT AND DISCUSSION</a:t>
            </a:r>
          </a:p>
        </p:txBody>
      </p:sp>
      <p:sp>
        <p:nvSpPr>
          <p:cNvPr name="TextBox 15" id="15"/>
          <p:cNvSpPr txBox="true"/>
          <p:nvPr/>
        </p:nvSpPr>
        <p:spPr>
          <a:xfrm rot="0">
            <a:off x="7830382" y="2614437"/>
            <a:ext cx="9349862" cy="2620137"/>
          </a:xfrm>
          <a:prstGeom prst="rect">
            <a:avLst/>
          </a:prstGeom>
        </p:spPr>
        <p:txBody>
          <a:bodyPr anchor="t" rtlCol="false" tIns="0" lIns="0" bIns="0" rIns="0">
            <a:spAutoFit/>
          </a:bodyPr>
          <a:lstStyle/>
          <a:p>
            <a:pPr algn="just" marL="0" indent="0" lvl="0">
              <a:lnSpc>
                <a:spcPts val="4224"/>
              </a:lnSpc>
            </a:pPr>
            <a:r>
              <a:rPr lang="en-US" sz="2400" spc="96">
                <a:solidFill>
                  <a:srgbClr val="000000"/>
                </a:solidFill>
                <a:latin typeface="Open Sans"/>
              </a:rPr>
              <a:t>The cosine similarity analysis reveals product similarity across skincare categories, with higher scores indicating greater resemblance in ingredient compositions. Higher scores suggest potential clustering, while an average cosine similarity score provides a comprehensive picture.</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839945" y="552744"/>
            <a:ext cx="8147912" cy="1946910"/>
          </a:xfrm>
          <a:prstGeom prst="rect">
            <a:avLst/>
          </a:prstGeom>
        </p:spPr>
        <p:txBody>
          <a:bodyPr anchor="t" rtlCol="false" tIns="0" lIns="0" bIns="0" rIns="0">
            <a:spAutoFit/>
          </a:bodyPr>
          <a:lstStyle/>
          <a:p>
            <a:pPr>
              <a:lnSpc>
                <a:spcPts val="7560"/>
              </a:lnSpc>
            </a:pPr>
            <a:r>
              <a:rPr lang="en-US" sz="7200">
                <a:solidFill>
                  <a:srgbClr val="17726D"/>
                </a:solidFill>
                <a:latin typeface="Inter Bold"/>
              </a:rPr>
              <a:t>RESULT AND DISCUSSION</a:t>
            </a:r>
          </a:p>
        </p:txBody>
      </p:sp>
      <p:grpSp>
        <p:nvGrpSpPr>
          <p:cNvPr name="Group 3" id="3"/>
          <p:cNvGrpSpPr/>
          <p:nvPr/>
        </p:nvGrpSpPr>
        <p:grpSpPr>
          <a:xfrm rot="0">
            <a:off x="9144000" y="457494"/>
            <a:ext cx="9144000" cy="1495425"/>
            <a:chOff x="0" y="0"/>
            <a:chExt cx="2408296" cy="393857"/>
          </a:xfrm>
        </p:grpSpPr>
        <p:sp>
          <p:nvSpPr>
            <p:cNvPr name="Freeform 4" id="4"/>
            <p:cNvSpPr/>
            <p:nvPr/>
          </p:nvSpPr>
          <p:spPr>
            <a:xfrm flipH="false" flipV="false" rot="0">
              <a:off x="0" y="0"/>
              <a:ext cx="2408296" cy="393857"/>
            </a:xfrm>
            <a:custGeom>
              <a:avLst/>
              <a:gdLst/>
              <a:ahLst/>
              <a:cxnLst/>
              <a:rect r="r" b="b" t="t" l="l"/>
              <a:pathLst>
                <a:path h="393857" w="2408296">
                  <a:moveTo>
                    <a:pt x="0" y="0"/>
                  </a:moveTo>
                  <a:lnTo>
                    <a:pt x="2408296" y="0"/>
                  </a:lnTo>
                  <a:lnTo>
                    <a:pt x="2408296" y="393857"/>
                  </a:lnTo>
                  <a:lnTo>
                    <a:pt x="0" y="393857"/>
                  </a:lnTo>
                  <a:close/>
                </a:path>
              </a:pathLst>
            </a:custGeom>
            <a:solidFill>
              <a:srgbClr val="17726D"/>
            </a:solidFill>
          </p:spPr>
        </p:sp>
        <p:sp>
          <p:nvSpPr>
            <p:cNvPr name="TextBox 5" id="5"/>
            <p:cNvSpPr txBox="true"/>
            <p:nvPr/>
          </p:nvSpPr>
          <p:spPr>
            <a:xfrm>
              <a:off x="0" y="-47625"/>
              <a:ext cx="2408296" cy="441482"/>
            </a:xfrm>
            <a:prstGeom prst="rect">
              <a:avLst/>
            </a:prstGeom>
          </p:spPr>
          <p:txBody>
            <a:bodyPr anchor="ctr" rtlCol="false" tIns="50800" lIns="50800" bIns="50800" rIns="50800"/>
            <a:lstStyle/>
            <a:p>
              <a:pPr algn="ctr">
                <a:lnSpc>
                  <a:spcPts val="2479"/>
                </a:lnSpc>
              </a:pPr>
            </a:p>
          </p:txBody>
        </p:sp>
      </p:grpSp>
      <p:grpSp>
        <p:nvGrpSpPr>
          <p:cNvPr name="Group 6" id="6"/>
          <p:cNvGrpSpPr/>
          <p:nvPr/>
        </p:nvGrpSpPr>
        <p:grpSpPr>
          <a:xfrm rot="0">
            <a:off x="-1061650" y="8036778"/>
            <a:ext cx="3803190" cy="3803190"/>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6F6F6"/>
              </a:solidFill>
              <a:prstDash val="solid"/>
              <a:miter/>
            </a:ln>
          </p:spPr>
        </p:sp>
        <p:sp>
          <p:nvSpPr>
            <p:cNvPr name="TextBox 8" id="8"/>
            <p:cNvSpPr txBox="true"/>
            <p:nvPr/>
          </p:nvSpPr>
          <p:spPr>
            <a:xfrm>
              <a:off x="76200" y="28575"/>
              <a:ext cx="660400" cy="708025"/>
            </a:xfrm>
            <a:prstGeom prst="rect">
              <a:avLst/>
            </a:prstGeom>
          </p:spPr>
          <p:txBody>
            <a:bodyPr anchor="ctr" rtlCol="false" tIns="50800" lIns="50800" bIns="50800" rIns="50800"/>
            <a:lstStyle/>
            <a:p>
              <a:pPr algn="ctr">
                <a:lnSpc>
                  <a:spcPts val="2479"/>
                </a:lnSpc>
              </a:pPr>
            </a:p>
          </p:txBody>
        </p:sp>
      </p:grpSp>
      <p:sp>
        <p:nvSpPr>
          <p:cNvPr name="Freeform 9" id="9"/>
          <p:cNvSpPr/>
          <p:nvPr/>
        </p:nvSpPr>
        <p:spPr>
          <a:xfrm flipH="false" flipV="false" rot="0">
            <a:off x="16966153" y="786854"/>
            <a:ext cx="586293" cy="483692"/>
          </a:xfrm>
          <a:custGeom>
            <a:avLst/>
            <a:gdLst/>
            <a:ahLst/>
            <a:cxnLst/>
            <a:rect r="r" b="b" t="t" l="l"/>
            <a:pathLst>
              <a:path h="483692" w="586293">
                <a:moveTo>
                  <a:pt x="0" y="0"/>
                </a:moveTo>
                <a:lnTo>
                  <a:pt x="586294" y="0"/>
                </a:lnTo>
                <a:lnTo>
                  <a:pt x="586294" y="483692"/>
                </a:lnTo>
                <a:lnTo>
                  <a:pt x="0" y="48369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0" id="10"/>
          <p:cNvSpPr txBox="true"/>
          <p:nvPr/>
        </p:nvSpPr>
        <p:spPr>
          <a:xfrm rot="0">
            <a:off x="839945" y="2738176"/>
            <a:ext cx="16712502" cy="2620137"/>
          </a:xfrm>
          <a:prstGeom prst="rect">
            <a:avLst/>
          </a:prstGeom>
        </p:spPr>
        <p:txBody>
          <a:bodyPr anchor="t" rtlCol="false" tIns="0" lIns="0" bIns="0" rIns="0">
            <a:spAutoFit/>
          </a:bodyPr>
          <a:lstStyle/>
          <a:p>
            <a:pPr algn="just" marL="0" indent="0" lvl="0">
              <a:lnSpc>
                <a:spcPts val="4224"/>
              </a:lnSpc>
            </a:pPr>
            <a:r>
              <a:rPr lang="en-US" sz="2400" spc="96">
                <a:solidFill>
                  <a:srgbClr val="000000"/>
                </a:solidFill>
                <a:latin typeface="Open Sans"/>
              </a:rPr>
              <a:t>This system uses inputs like skincare categories, skin types, and purchased products to provide skincare recommendations. The system selects products based on the second highest cosine similarity value, as the first is the purchased product. However, the system sometimes returns 'Product Not Found' messages due to insufficient data. This recommendation helps users find products with similar ingredients when frequently purchased products are out of stock or discontinued.</a:t>
            </a:r>
          </a:p>
        </p:txBody>
      </p:sp>
      <p:sp>
        <p:nvSpPr>
          <p:cNvPr name="Freeform 11" id="11"/>
          <p:cNvSpPr/>
          <p:nvPr/>
        </p:nvSpPr>
        <p:spPr>
          <a:xfrm flipH="false" flipV="false" rot="0">
            <a:off x="5020229" y="6131609"/>
            <a:ext cx="8695771" cy="1431834"/>
          </a:xfrm>
          <a:custGeom>
            <a:avLst/>
            <a:gdLst/>
            <a:ahLst/>
            <a:cxnLst/>
            <a:rect r="r" b="b" t="t" l="l"/>
            <a:pathLst>
              <a:path h="1431834" w="8695771">
                <a:moveTo>
                  <a:pt x="0" y="0"/>
                </a:moveTo>
                <a:lnTo>
                  <a:pt x="8695771" y="0"/>
                </a:lnTo>
                <a:lnTo>
                  <a:pt x="8695771" y="1431834"/>
                </a:lnTo>
                <a:lnTo>
                  <a:pt x="0" y="1431834"/>
                </a:lnTo>
                <a:lnTo>
                  <a:pt x="0" y="0"/>
                </a:lnTo>
                <a:close/>
              </a:path>
            </a:pathLst>
          </a:custGeom>
          <a:blipFill>
            <a:blip r:embed="rId4"/>
            <a:stretch>
              <a:fillRect l="0" t="0" r="0" b="0"/>
            </a:stretch>
          </a:blipFill>
        </p:spPr>
      </p:sp>
      <p:sp>
        <p:nvSpPr>
          <p:cNvPr name="Freeform 12" id="12"/>
          <p:cNvSpPr/>
          <p:nvPr/>
        </p:nvSpPr>
        <p:spPr>
          <a:xfrm flipH="false" flipV="false" rot="0">
            <a:off x="5020229" y="8215882"/>
            <a:ext cx="8695771" cy="1503692"/>
          </a:xfrm>
          <a:custGeom>
            <a:avLst/>
            <a:gdLst/>
            <a:ahLst/>
            <a:cxnLst/>
            <a:rect r="r" b="b" t="t" l="l"/>
            <a:pathLst>
              <a:path h="1503692" w="8695771">
                <a:moveTo>
                  <a:pt x="0" y="0"/>
                </a:moveTo>
                <a:lnTo>
                  <a:pt x="8695771" y="0"/>
                </a:lnTo>
                <a:lnTo>
                  <a:pt x="8695771" y="1503692"/>
                </a:lnTo>
                <a:lnTo>
                  <a:pt x="0" y="1503692"/>
                </a:lnTo>
                <a:lnTo>
                  <a:pt x="0" y="0"/>
                </a:lnTo>
                <a:close/>
              </a:path>
            </a:pathLst>
          </a:custGeom>
          <a:blipFill>
            <a:blip r:embed="rId5"/>
            <a:stretch>
              <a:fillRect l="0" t="0" r="0" b="0"/>
            </a:stretch>
          </a:blipFill>
        </p:spPr>
      </p:sp>
      <p:grpSp>
        <p:nvGrpSpPr>
          <p:cNvPr name="Group 13" id="13"/>
          <p:cNvGrpSpPr/>
          <p:nvPr/>
        </p:nvGrpSpPr>
        <p:grpSpPr>
          <a:xfrm rot="0">
            <a:off x="15303564" y="5604774"/>
            <a:ext cx="4114800" cy="4114800"/>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6F6F6"/>
              </a:solidFill>
              <a:prstDash val="solid"/>
              <a:miter/>
            </a:ln>
          </p:spPr>
        </p:sp>
        <p:sp>
          <p:nvSpPr>
            <p:cNvPr name="TextBox 15" id="15"/>
            <p:cNvSpPr txBox="true"/>
            <p:nvPr/>
          </p:nvSpPr>
          <p:spPr>
            <a:xfrm>
              <a:off x="76200" y="28575"/>
              <a:ext cx="660400" cy="708025"/>
            </a:xfrm>
            <a:prstGeom prst="rect">
              <a:avLst/>
            </a:prstGeom>
          </p:spPr>
          <p:txBody>
            <a:bodyPr anchor="ctr" rtlCol="false" tIns="50800" lIns="50800" bIns="50800" rIns="50800"/>
            <a:lstStyle/>
            <a:p>
              <a:pPr algn="ctr">
                <a:lnSpc>
                  <a:spcPts val="2479"/>
                </a:lnSpc>
              </a:pPr>
            </a:p>
          </p:txBody>
        </p:sp>
      </p:gr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2556644" y="0"/>
            <a:ext cx="5731356" cy="10287000"/>
            <a:chOff x="0" y="0"/>
            <a:chExt cx="1509493" cy="2709333"/>
          </a:xfrm>
        </p:grpSpPr>
        <p:sp>
          <p:nvSpPr>
            <p:cNvPr name="Freeform 3" id="3"/>
            <p:cNvSpPr/>
            <p:nvPr/>
          </p:nvSpPr>
          <p:spPr>
            <a:xfrm flipH="false" flipV="false" rot="0">
              <a:off x="0" y="0"/>
              <a:ext cx="1509493" cy="2709333"/>
            </a:xfrm>
            <a:custGeom>
              <a:avLst/>
              <a:gdLst/>
              <a:ahLst/>
              <a:cxnLst/>
              <a:rect r="r" b="b" t="t" l="l"/>
              <a:pathLst>
                <a:path h="2709333" w="1509493">
                  <a:moveTo>
                    <a:pt x="0" y="0"/>
                  </a:moveTo>
                  <a:lnTo>
                    <a:pt x="1509493" y="0"/>
                  </a:lnTo>
                  <a:lnTo>
                    <a:pt x="1509493" y="2709333"/>
                  </a:lnTo>
                  <a:lnTo>
                    <a:pt x="0" y="2709333"/>
                  </a:lnTo>
                  <a:close/>
                </a:path>
              </a:pathLst>
            </a:custGeom>
            <a:solidFill>
              <a:srgbClr val="17726D"/>
            </a:solidFill>
          </p:spPr>
        </p:sp>
        <p:sp>
          <p:nvSpPr>
            <p:cNvPr name="TextBox 4" id="4"/>
            <p:cNvSpPr txBox="true"/>
            <p:nvPr/>
          </p:nvSpPr>
          <p:spPr>
            <a:xfrm>
              <a:off x="0" y="-47625"/>
              <a:ext cx="1509493" cy="2756958"/>
            </a:xfrm>
            <a:prstGeom prst="rect">
              <a:avLst/>
            </a:prstGeom>
          </p:spPr>
          <p:txBody>
            <a:bodyPr anchor="ctr" rtlCol="false" tIns="50800" lIns="50800" bIns="50800" rIns="50800"/>
            <a:lstStyle/>
            <a:p>
              <a:pPr algn="ctr">
                <a:lnSpc>
                  <a:spcPts val="2479"/>
                </a:lnSpc>
              </a:pPr>
            </a:p>
          </p:txBody>
        </p:sp>
      </p:grpSp>
      <p:grpSp>
        <p:nvGrpSpPr>
          <p:cNvPr name="Group 5" id="5"/>
          <p:cNvGrpSpPr/>
          <p:nvPr/>
        </p:nvGrpSpPr>
        <p:grpSpPr>
          <a:xfrm rot="0">
            <a:off x="17259300" y="9151339"/>
            <a:ext cx="1028700" cy="1135661"/>
            <a:chOff x="0" y="0"/>
            <a:chExt cx="270933" cy="299104"/>
          </a:xfrm>
        </p:grpSpPr>
        <p:sp>
          <p:nvSpPr>
            <p:cNvPr name="Freeform 6" id="6"/>
            <p:cNvSpPr/>
            <p:nvPr/>
          </p:nvSpPr>
          <p:spPr>
            <a:xfrm flipH="false" flipV="false" rot="0">
              <a:off x="0" y="0"/>
              <a:ext cx="270933" cy="299104"/>
            </a:xfrm>
            <a:custGeom>
              <a:avLst/>
              <a:gdLst/>
              <a:ahLst/>
              <a:cxnLst/>
              <a:rect r="r" b="b" t="t" l="l"/>
              <a:pathLst>
                <a:path h="299104" w="270933">
                  <a:moveTo>
                    <a:pt x="0" y="0"/>
                  </a:moveTo>
                  <a:lnTo>
                    <a:pt x="270933" y="0"/>
                  </a:lnTo>
                  <a:lnTo>
                    <a:pt x="270933" y="299104"/>
                  </a:lnTo>
                  <a:lnTo>
                    <a:pt x="0" y="299104"/>
                  </a:lnTo>
                  <a:close/>
                </a:path>
              </a:pathLst>
            </a:custGeom>
            <a:solidFill>
              <a:srgbClr val="EAE4D2"/>
            </a:solidFill>
          </p:spPr>
        </p:sp>
        <p:sp>
          <p:nvSpPr>
            <p:cNvPr name="TextBox 7" id="7"/>
            <p:cNvSpPr txBox="true"/>
            <p:nvPr/>
          </p:nvSpPr>
          <p:spPr>
            <a:xfrm>
              <a:off x="0" y="-47625"/>
              <a:ext cx="270933" cy="346729"/>
            </a:xfrm>
            <a:prstGeom prst="rect">
              <a:avLst/>
            </a:prstGeom>
          </p:spPr>
          <p:txBody>
            <a:bodyPr anchor="ctr" rtlCol="false" tIns="50800" lIns="50800" bIns="50800" rIns="50800"/>
            <a:lstStyle/>
            <a:p>
              <a:pPr algn="ctr">
                <a:lnSpc>
                  <a:spcPts val="2479"/>
                </a:lnSpc>
              </a:pPr>
            </a:p>
          </p:txBody>
        </p:sp>
      </p:grpSp>
      <p:grpSp>
        <p:nvGrpSpPr>
          <p:cNvPr name="Group 8" id="8"/>
          <p:cNvGrpSpPr/>
          <p:nvPr/>
        </p:nvGrpSpPr>
        <p:grpSpPr>
          <a:xfrm rot="0">
            <a:off x="10866642" y="0"/>
            <a:ext cx="1028700" cy="1135661"/>
            <a:chOff x="0" y="0"/>
            <a:chExt cx="270933" cy="299104"/>
          </a:xfrm>
        </p:grpSpPr>
        <p:sp>
          <p:nvSpPr>
            <p:cNvPr name="Freeform 9" id="9"/>
            <p:cNvSpPr/>
            <p:nvPr/>
          </p:nvSpPr>
          <p:spPr>
            <a:xfrm flipH="false" flipV="false" rot="0">
              <a:off x="0" y="0"/>
              <a:ext cx="270933" cy="299104"/>
            </a:xfrm>
            <a:custGeom>
              <a:avLst/>
              <a:gdLst/>
              <a:ahLst/>
              <a:cxnLst/>
              <a:rect r="r" b="b" t="t" l="l"/>
              <a:pathLst>
                <a:path h="299104" w="270933">
                  <a:moveTo>
                    <a:pt x="0" y="0"/>
                  </a:moveTo>
                  <a:lnTo>
                    <a:pt x="270933" y="0"/>
                  </a:lnTo>
                  <a:lnTo>
                    <a:pt x="270933" y="299104"/>
                  </a:lnTo>
                  <a:lnTo>
                    <a:pt x="0" y="299104"/>
                  </a:lnTo>
                  <a:close/>
                </a:path>
              </a:pathLst>
            </a:custGeom>
            <a:solidFill>
              <a:srgbClr val="EAE4D2"/>
            </a:solidFill>
          </p:spPr>
        </p:sp>
        <p:sp>
          <p:nvSpPr>
            <p:cNvPr name="TextBox 10" id="10"/>
            <p:cNvSpPr txBox="true"/>
            <p:nvPr/>
          </p:nvSpPr>
          <p:spPr>
            <a:xfrm>
              <a:off x="0" y="-47625"/>
              <a:ext cx="270933" cy="346729"/>
            </a:xfrm>
            <a:prstGeom prst="rect">
              <a:avLst/>
            </a:prstGeom>
          </p:spPr>
          <p:txBody>
            <a:bodyPr anchor="ctr" rtlCol="false" tIns="50800" lIns="50800" bIns="50800" rIns="50800"/>
            <a:lstStyle/>
            <a:p>
              <a:pPr algn="ctr">
                <a:lnSpc>
                  <a:spcPts val="2479"/>
                </a:lnSpc>
              </a:pPr>
            </a:p>
          </p:txBody>
        </p:sp>
      </p:grpSp>
      <p:grpSp>
        <p:nvGrpSpPr>
          <p:cNvPr name="Group 11" id="11"/>
          <p:cNvGrpSpPr/>
          <p:nvPr/>
        </p:nvGrpSpPr>
        <p:grpSpPr>
          <a:xfrm rot="0">
            <a:off x="3268930" y="-1565593"/>
            <a:ext cx="5402508" cy="5402508"/>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6F6F6"/>
              </a:solidFill>
              <a:prstDash val="solid"/>
              <a:miter/>
            </a:ln>
          </p:spPr>
        </p:sp>
        <p:sp>
          <p:nvSpPr>
            <p:cNvPr name="TextBox 13" id="13"/>
            <p:cNvSpPr txBox="true"/>
            <p:nvPr/>
          </p:nvSpPr>
          <p:spPr>
            <a:xfrm>
              <a:off x="76200" y="28575"/>
              <a:ext cx="660400" cy="708025"/>
            </a:xfrm>
            <a:prstGeom prst="rect">
              <a:avLst/>
            </a:prstGeom>
          </p:spPr>
          <p:txBody>
            <a:bodyPr anchor="ctr" rtlCol="false" tIns="50800" lIns="50800" bIns="50800" rIns="50800"/>
            <a:lstStyle/>
            <a:p>
              <a:pPr algn="ctr">
                <a:lnSpc>
                  <a:spcPts val="2479"/>
                </a:lnSpc>
              </a:pPr>
            </a:p>
          </p:txBody>
        </p:sp>
      </p:grpSp>
      <p:sp>
        <p:nvSpPr>
          <p:cNvPr name="AutoShape 14" id="14"/>
          <p:cNvSpPr/>
          <p:nvPr/>
        </p:nvSpPr>
        <p:spPr>
          <a:xfrm>
            <a:off x="1085850" y="2507982"/>
            <a:ext cx="0" cy="1442010"/>
          </a:xfrm>
          <a:prstGeom prst="line">
            <a:avLst/>
          </a:prstGeom>
          <a:ln cap="flat" w="76200">
            <a:solidFill>
              <a:srgbClr val="EAE4D2"/>
            </a:solidFill>
            <a:prstDash val="solid"/>
            <a:headEnd type="none" len="sm" w="sm"/>
            <a:tailEnd type="none" len="sm" w="sm"/>
          </a:ln>
        </p:spPr>
      </p:sp>
      <p:grpSp>
        <p:nvGrpSpPr>
          <p:cNvPr name="Group 15" id="15"/>
          <p:cNvGrpSpPr/>
          <p:nvPr/>
        </p:nvGrpSpPr>
        <p:grpSpPr>
          <a:xfrm rot="0">
            <a:off x="10196488" y="1215940"/>
            <a:ext cx="715180" cy="715180"/>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6200" cap="sq">
              <a:solidFill>
                <a:srgbClr val="17726D"/>
              </a:solidFill>
              <a:prstDash val="solid"/>
              <a:miter/>
            </a:ln>
          </p:spPr>
        </p:sp>
        <p:sp>
          <p:nvSpPr>
            <p:cNvPr name="TextBox 17" id="17"/>
            <p:cNvSpPr txBox="true"/>
            <p:nvPr/>
          </p:nvSpPr>
          <p:spPr>
            <a:xfrm>
              <a:off x="76200" y="28575"/>
              <a:ext cx="660400" cy="708025"/>
            </a:xfrm>
            <a:prstGeom prst="rect">
              <a:avLst/>
            </a:prstGeom>
          </p:spPr>
          <p:txBody>
            <a:bodyPr anchor="ctr" rtlCol="false" tIns="50800" lIns="50800" bIns="50800" rIns="50800"/>
            <a:lstStyle/>
            <a:p>
              <a:pPr algn="ctr">
                <a:lnSpc>
                  <a:spcPts val="2479"/>
                </a:lnSpc>
              </a:pPr>
            </a:p>
          </p:txBody>
        </p:sp>
      </p:grpSp>
      <p:sp>
        <p:nvSpPr>
          <p:cNvPr name="Freeform 18" id="18"/>
          <p:cNvSpPr/>
          <p:nvPr/>
        </p:nvSpPr>
        <p:spPr>
          <a:xfrm flipH="false" flipV="false" rot="0">
            <a:off x="13645243" y="2978377"/>
            <a:ext cx="3554158" cy="4114800"/>
          </a:xfrm>
          <a:custGeom>
            <a:avLst/>
            <a:gdLst/>
            <a:ahLst/>
            <a:cxnLst/>
            <a:rect r="r" b="b" t="t" l="l"/>
            <a:pathLst>
              <a:path h="4114800" w="3554158">
                <a:moveTo>
                  <a:pt x="0" y="0"/>
                </a:moveTo>
                <a:lnTo>
                  <a:pt x="3554158" y="0"/>
                </a:lnTo>
                <a:lnTo>
                  <a:pt x="3554158"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9" id="19"/>
          <p:cNvSpPr txBox="true"/>
          <p:nvPr/>
        </p:nvSpPr>
        <p:spPr>
          <a:xfrm rot="0">
            <a:off x="1028700" y="1123950"/>
            <a:ext cx="9525378" cy="994410"/>
          </a:xfrm>
          <a:prstGeom prst="rect">
            <a:avLst/>
          </a:prstGeom>
        </p:spPr>
        <p:txBody>
          <a:bodyPr anchor="t" rtlCol="false" tIns="0" lIns="0" bIns="0" rIns="0">
            <a:spAutoFit/>
          </a:bodyPr>
          <a:lstStyle/>
          <a:p>
            <a:pPr>
              <a:lnSpc>
                <a:spcPts val="7560"/>
              </a:lnSpc>
            </a:pPr>
            <a:r>
              <a:rPr lang="en-US" sz="7200">
                <a:solidFill>
                  <a:srgbClr val="17726D"/>
                </a:solidFill>
                <a:latin typeface="Inter Bold"/>
              </a:rPr>
              <a:t>CONCLUSION</a:t>
            </a:r>
          </a:p>
        </p:txBody>
      </p:sp>
      <p:sp>
        <p:nvSpPr>
          <p:cNvPr name="TextBox 20" id="20"/>
          <p:cNvSpPr txBox="true"/>
          <p:nvPr/>
        </p:nvSpPr>
        <p:spPr>
          <a:xfrm rot="0">
            <a:off x="1317049" y="2298432"/>
            <a:ext cx="9882968" cy="6887337"/>
          </a:xfrm>
          <a:prstGeom prst="rect">
            <a:avLst/>
          </a:prstGeom>
        </p:spPr>
        <p:txBody>
          <a:bodyPr anchor="t" rtlCol="false" tIns="0" lIns="0" bIns="0" rIns="0">
            <a:spAutoFit/>
          </a:bodyPr>
          <a:lstStyle/>
          <a:p>
            <a:pPr algn="just" marL="0" indent="0" lvl="0">
              <a:lnSpc>
                <a:spcPts val="4224"/>
              </a:lnSpc>
            </a:pPr>
            <a:r>
              <a:rPr lang="en-US" sz="2400" spc="96">
                <a:solidFill>
                  <a:srgbClr val="000000"/>
                </a:solidFill>
                <a:latin typeface="Open Sans"/>
              </a:rPr>
              <a:t>This research explores the use of cosine similarity in creating a skincare recommendation system that considers skincare label and skin type. It offers valuable insights into inter-product relationships within the skincare segment and quantifies ingredient similarity. The study benefits consumers by helping them choose effective skincare products and has implications for the beauty industry and software developers. Related works have explored techniques like deep learning, t-SNE algorithm, YOLOv4 algorithm, Simple Additive Weighting method, image recommendation, speech recognition, text mining, and time series data prediction. Future research could expand the model to include price and discounts, enhancing user satisfaction and product sales.</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402759" y="6802807"/>
            <a:ext cx="5402508" cy="5402508"/>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6F6F6"/>
              </a:solidFill>
              <a:prstDash val="solid"/>
              <a:miter/>
            </a:ln>
          </p:spPr>
        </p:sp>
        <p:sp>
          <p:nvSpPr>
            <p:cNvPr name="TextBox 4" id="4"/>
            <p:cNvSpPr txBox="true"/>
            <p:nvPr/>
          </p:nvSpPr>
          <p:spPr>
            <a:xfrm>
              <a:off x="76200" y="28575"/>
              <a:ext cx="660400" cy="708025"/>
            </a:xfrm>
            <a:prstGeom prst="rect">
              <a:avLst/>
            </a:prstGeom>
          </p:spPr>
          <p:txBody>
            <a:bodyPr anchor="ctr" rtlCol="false" tIns="50800" lIns="50800" bIns="50800" rIns="50800"/>
            <a:lstStyle/>
            <a:p>
              <a:pPr algn="ctr">
                <a:lnSpc>
                  <a:spcPts val="2479"/>
                </a:lnSpc>
              </a:pPr>
            </a:p>
          </p:txBody>
        </p:sp>
      </p:grpSp>
      <p:sp>
        <p:nvSpPr>
          <p:cNvPr name="AutoShape 5" id="5"/>
          <p:cNvSpPr/>
          <p:nvPr/>
        </p:nvSpPr>
        <p:spPr>
          <a:xfrm>
            <a:off x="1074658" y="8563446"/>
            <a:ext cx="16138684" cy="0"/>
          </a:xfrm>
          <a:prstGeom prst="line">
            <a:avLst/>
          </a:prstGeom>
          <a:ln cap="flat" w="38100">
            <a:solidFill>
              <a:srgbClr val="17726D"/>
            </a:solidFill>
            <a:prstDash val="solid"/>
            <a:headEnd type="none" len="sm" w="sm"/>
            <a:tailEnd type="none" len="sm" w="sm"/>
          </a:ln>
        </p:spPr>
      </p:sp>
      <p:grpSp>
        <p:nvGrpSpPr>
          <p:cNvPr name="Group 6" id="6"/>
          <p:cNvGrpSpPr/>
          <p:nvPr/>
        </p:nvGrpSpPr>
        <p:grpSpPr>
          <a:xfrm rot="0">
            <a:off x="10785978" y="1231643"/>
            <a:ext cx="4758515" cy="4758515"/>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AE4D2"/>
            </a:solidFill>
          </p:spPr>
        </p:sp>
        <p:sp>
          <p:nvSpPr>
            <p:cNvPr name="TextBox 8" id="8"/>
            <p:cNvSpPr txBox="true"/>
            <p:nvPr/>
          </p:nvSpPr>
          <p:spPr>
            <a:xfrm>
              <a:off x="76200" y="28575"/>
              <a:ext cx="660400" cy="708025"/>
            </a:xfrm>
            <a:prstGeom prst="rect">
              <a:avLst/>
            </a:prstGeom>
          </p:spPr>
          <p:txBody>
            <a:bodyPr anchor="ctr" rtlCol="false" tIns="50800" lIns="50800" bIns="50800" rIns="50800"/>
            <a:lstStyle/>
            <a:p>
              <a:pPr algn="ctr">
                <a:lnSpc>
                  <a:spcPts val="2479"/>
                </a:lnSpc>
              </a:pPr>
            </a:p>
          </p:txBody>
        </p:sp>
      </p:grpSp>
      <p:grpSp>
        <p:nvGrpSpPr>
          <p:cNvPr name="Group 9" id="9"/>
          <p:cNvGrpSpPr/>
          <p:nvPr/>
        </p:nvGrpSpPr>
        <p:grpSpPr>
          <a:xfrm rot="0">
            <a:off x="1074658" y="5553371"/>
            <a:ext cx="447675" cy="447675"/>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7726D"/>
            </a:solidFill>
          </p:spPr>
        </p:sp>
        <p:sp>
          <p:nvSpPr>
            <p:cNvPr name="TextBox 11" id="11"/>
            <p:cNvSpPr txBox="true"/>
            <p:nvPr/>
          </p:nvSpPr>
          <p:spPr>
            <a:xfrm>
              <a:off x="76200" y="28575"/>
              <a:ext cx="660400" cy="708025"/>
            </a:xfrm>
            <a:prstGeom prst="rect">
              <a:avLst/>
            </a:prstGeom>
          </p:spPr>
          <p:txBody>
            <a:bodyPr anchor="ctr" rtlCol="false" tIns="50800" lIns="50800" bIns="50800" rIns="50800"/>
            <a:lstStyle/>
            <a:p>
              <a:pPr algn="ctr">
                <a:lnSpc>
                  <a:spcPts val="2479"/>
                </a:lnSpc>
              </a:pPr>
            </a:p>
          </p:txBody>
        </p:sp>
      </p:grpSp>
      <p:sp>
        <p:nvSpPr>
          <p:cNvPr name="Freeform 12" id="12"/>
          <p:cNvSpPr/>
          <p:nvPr/>
        </p:nvSpPr>
        <p:spPr>
          <a:xfrm flipH="false" flipV="false" rot="0">
            <a:off x="1124956" y="656036"/>
            <a:ext cx="586293" cy="483692"/>
          </a:xfrm>
          <a:custGeom>
            <a:avLst/>
            <a:gdLst/>
            <a:ahLst/>
            <a:cxnLst/>
            <a:rect r="r" b="b" t="t" l="l"/>
            <a:pathLst>
              <a:path h="483692" w="586293">
                <a:moveTo>
                  <a:pt x="0" y="0"/>
                </a:moveTo>
                <a:lnTo>
                  <a:pt x="586293" y="0"/>
                </a:lnTo>
                <a:lnTo>
                  <a:pt x="586293" y="483692"/>
                </a:lnTo>
                <a:lnTo>
                  <a:pt x="0" y="48369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3" id="13"/>
          <p:cNvGrpSpPr/>
          <p:nvPr/>
        </p:nvGrpSpPr>
        <p:grpSpPr>
          <a:xfrm rot="0">
            <a:off x="15972039" y="656036"/>
            <a:ext cx="1241303" cy="575606"/>
            <a:chOff x="0" y="0"/>
            <a:chExt cx="326928" cy="151600"/>
          </a:xfrm>
        </p:grpSpPr>
        <p:sp>
          <p:nvSpPr>
            <p:cNvPr name="Freeform 14" id="14"/>
            <p:cNvSpPr/>
            <p:nvPr/>
          </p:nvSpPr>
          <p:spPr>
            <a:xfrm flipH="false" flipV="false" rot="0">
              <a:off x="0" y="0"/>
              <a:ext cx="326928" cy="151600"/>
            </a:xfrm>
            <a:custGeom>
              <a:avLst/>
              <a:gdLst/>
              <a:ahLst/>
              <a:cxnLst/>
              <a:rect r="r" b="b" t="t" l="l"/>
              <a:pathLst>
                <a:path h="151600" w="326928">
                  <a:moveTo>
                    <a:pt x="75800" y="0"/>
                  </a:moveTo>
                  <a:lnTo>
                    <a:pt x="251128" y="0"/>
                  </a:lnTo>
                  <a:cubicBezTo>
                    <a:pt x="292991" y="0"/>
                    <a:pt x="326928" y="33937"/>
                    <a:pt x="326928" y="75800"/>
                  </a:cubicBezTo>
                  <a:lnTo>
                    <a:pt x="326928" y="75800"/>
                  </a:lnTo>
                  <a:cubicBezTo>
                    <a:pt x="326928" y="117663"/>
                    <a:pt x="292991" y="151600"/>
                    <a:pt x="251128" y="151600"/>
                  </a:cubicBezTo>
                  <a:lnTo>
                    <a:pt x="75800" y="151600"/>
                  </a:lnTo>
                  <a:cubicBezTo>
                    <a:pt x="33937" y="151600"/>
                    <a:pt x="0" y="117663"/>
                    <a:pt x="0" y="75800"/>
                  </a:cubicBezTo>
                  <a:lnTo>
                    <a:pt x="0" y="75800"/>
                  </a:lnTo>
                  <a:cubicBezTo>
                    <a:pt x="0" y="33937"/>
                    <a:pt x="33937" y="0"/>
                    <a:pt x="75800" y="0"/>
                  </a:cubicBezTo>
                  <a:close/>
                </a:path>
              </a:pathLst>
            </a:custGeom>
            <a:solidFill>
              <a:srgbClr val="17726D"/>
            </a:solidFill>
          </p:spPr>
        </p:sp>
        <p:sp>
          <p:nvSpPr>
            <p:cNvPr name="TextBox 15" id="15"/>
            <p:cNvSpPr txBox="true"/>
            <p:nvPr/>
          </p:nvSpPr>
          <p:spPr>
            <a:xfrm>
              <a:off x="0" y="-47625"/>
              <a:ext cx="326928" cy="199225"/>
            </a:xfrm>
            <a:prstGeom prst="rect">
              <a:avLst/>
            </a:prstGeom>
          </p:spPr>
          <p:txBody>
            <a:bodyPr anchor="ctr" rtlCol="false" tIns="50800" lIns="50800" bIns="50800" rIns="50800"/>
            <a:lstStyle/>
            <a:p>
              <a:pPr algn="ctr">
                <a:lnSpc>
                  <a:spcPts val="2479"/>
                </a:lnSpc>
              </a:pPr>
            </a:p>
          </p:txBody>
        </p:sp>
      </p:grpSp>
      <p:sp>
        <p:nvSpPr>
          <p:cNvPr name="Freeform 16" id="16"/>
          <p:cNvSpPr/>
          <p:nvPr/>
        </p:nvSpPr>
        <p:spPr>
          <a:xfrm flipH="false" flipV="false" rot="0">
            <a:off x="16275918" y="793769"/>
            <a:ext cx="633545" cy="300142"/>
          </a:xfrm>
          <a:custGeom>
            <a:avLst/>
            <a:gdLst/>
            <a:ahLst/>
            <a:cxnLst/>
            <a:rect r="r" b="b" t="t" l="l"/>
            <a:pathLst>
              <a:path h="300142" w="633545">
                <a:moveTo>
                  <a:pt x="0" y="0"/>
                </a:moveTo>
                <a:lnTo>
                  <a:pt x="633545" y="0"/>
                </a:lnTo>
                <a:lnTo>
                  <a:pt x="633545" y="300141"/>
                </a:lnTo>
                <a:lnTo>
                  <a:pt x="0" y="30014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7" id="17"/>
          <p:cNvSpPr txBox="true"/>
          <p:nvPr/>
        </p:nvSpPr>
        <p:spPr>
          <a:xfrm rot="0">
            <a:off x="981075" y="2874521"/>
            <a:ext cx="14166687" cy="2678850"/>
          </a:xfrm>
          <a:prstGeom prst="rect">
            <a:avLst/>
          </a:prstGeom>
        </p:spPr>
        <p:txBody>
          <a:bodyPr anchor="t" rtlCol="false" tIns="0" lIns="0" bIns="0" rIns="0">
            <a:spAutoFit/>
          </a:bodyPr>
          <a:lstStyle/>
          <a:p>
            <a:pPr>
              <a:lnSpc>
                <a:spcPts val="21873"/>
              </a:lnSpc>
            </a:pPr>
            <a:r>
              <a:rPr lang="en-US" sz="15624">
                <a:solidFill>
                  <a:srgbClr val="17726D"/>
                </a:solidFill>
                <a:latin typeface="Inter Bold"/>
              </a:rPr>
              <a:t>THANK YOU</a:t>
            </a:r>
          </a:p>
        </p:txBody>
      </p:sp>
      <p:sp>
        <p:nvSpPr>
          <p:cNvPr name="TextBox 18" id="18"/>
          <p:cNvSpPr txBox="true"/>
          <p:nvPr/>
        </p:nvSpPr>
        <p:spPr>
          <a:xfrm rot="0">
            <a:off x="1690843" y="5507968"/>
            <a:ext cx="8069342" cy="481330"/>
          </a:xfrm>
          <a:prstGeom prst="rect">
            <a:avLst/>
          </a:prstGeom>
        </p:spPr>
        <p:txBody>
          <a:bodyPr anchor="t" rtlCol="false" tIns="0" lIns="0" bIns="0" rIns="0">
            <a:spAutoFit/>
          </a:bodyPr>
          <a:lstStyle/>
          <a:p>
            <a:pPr marL="0" indent="0" lvl="0">
              <a:lnSpc>
                <a:spcPts val="3919"/>
              </a:lnSpc>
            </a:pPr>
            <a:r>
              <a:rPr lang="en-US" sz="2799" spc="207">
                <a:solidFill>
                  <a:srgbClr val="000000"/>
                </a:solidFill>
                <a:latin typeface="Open Sans Semi-Bold"/>
              </a:rPr>
              <a:t>FOR YOUR NICE ATTENTION</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614826" y="9017925"/>
            <a:ext cx="12363743" cy="3496372"/>
            <a:chOff x="0" y="0"/>
            <a:chExt cx="3256294" cy="920855"/>
          </a:xfrm>
        </p:grpSpPr>
        <p:sp>
          <p:nvSpPr>
            <p:cNvPr name="Freeform 3" id="3"/>
            <p:cNvSpPr/>
            <p:nvPr/>
          </p:nvSpPr>
          <p:spPr>
            <a:xfrm flipH="false" flipV="false" rot="0">
              <a:off x="0" y="0"/>
              <a:ext cx="3256294" cy="920855"/>
            </a:xfrm>
            <a:custGeom>
              <a:avLst/>
              <a:gdLst/>
              <a:ahLst/>
              <a:cxnLst/>
              <a:rect r="r" b="b" t="t" l="l"/>
              <a:pathLst>
                <a:path h="920855" w="3256294">
                  <a:moveTo>
                    <a:pt x="0" y="0"/>
                  </a:moveTo>
                  <a:lnTo>
                    <a:pt x="3256294" y="0"/>
                  </a:lnTo>
                  <a:lnTo>
                    <a:pt x="3256294" y="920855"/>
                  </a:lnTo>
                  <a:lnTo>
                    <a:pt x="0" y="920855"/>
                  </a:lnTo>
                  <a:close/>
                </a:path>
              </a:pathLst>
            </a:custGeom>
            <a:solidFill>
              <a:srgbClr val="F6F6F6"/>
            </a:solidFill>
          </p:spPr>
        </p:sp>
        <p:sp>
          <p:nvSpPr>
            <p:cNvPr name="TextBox 4" id="4"/>
            <p:cNvSpPr txBox="true"/>
            <p:nvPr/>
          </p:nvSpPr>
          <p:spPr>
            <a:xfrm>
              <a:off x="0" y="-47625"/>
              <a:ext cx="3256294" cy="968480"/>
            </a:xfrm>
            <a:prstGeom prst="rect">
              <a:avLst/>
            </a:prstGeom>
          </p:spPr>
          <p:txBody>
            <a:bodyPr anchor="ctr" rtlCol="false" tIns="50800" lIns="50800" bIns="50800" rIns="50800"/>
            <a:lstStyle/>
            <a:p>
              <a:pPr algn="ctr">
                <a:lnSpc>
                  <a:spcPts val="2479"/>
                </a:lnSpc>
              </a:pPr>
            </a:p>
          </p:txBody>
        </p:sp>
      </p:grpSp>
      <p:grpSp>
        <p:nvGrpSpPr>
          <p:cNvPr name="Group 5" id="5"/>
          <p:cNvGrpSpPr/>
          <p:nvPr/>
        </p:nvGrpSpPr>
        <p:grpSpPr>
          <a:xfrm rot="0">
            <a:off x="9144000" y="457494"/>
            <a:ext cx="9144000" cy="1495425"/>
            <a:chOff x="0" y="0"/>
            <a:chExt cx="2408296" cy="393857"/>
          </a:xfrm>
        </p:grpSpPr>
        <p:sp>
          <p:nvSpPr>
            <p:cNvPr name="Freeform 6" id="6"/>
            <p:cNvSpPr/>
            <p:nvPr/>
          </p:nvSpPr>
          <p:spPr>
            <a:xfrm flipH="false" flipV="false" rot="0">
              <a:off x="0" y="0"/>
              <a:ext cx="2408296" cy="393857"/>
            </a:xfrm>
            <a:custGeom>
              <a:avLst/>
              <a:gdLst/>
              <a:ahLst/>
              <a:cxnLst/>
              <a:rect r="r" b="b" t="t" l="l"/>
              <a:pathLst>
                <a:path h="393857" w="2408296">
                  <a:moveTo>
                    <a:pt x="0" y="0"/>
                  </a:moveTo>
                  <a:lnTo>
                    <a:pt x="2408296" y="0"/>
                  </a:lnTo>
                  <a:lnTo>
                    <a:pt x="2408296" y="393857"/>
                  </a:lnTo>
                  <a:lnTo>
                    <a:pt x="0" y="393857"/>
                  </a:lnTo>
                  <a:close/>
                </a:path>
              </a:pathLst>
            </a:custGeom>
            <a:solidFill>
              <a:srgbClr val="17726D"/>
            </a:solidFill>
          </p:spPr>
        </p:sp>
        <p:sp>
          <p:nvSpPr>
            <p:cNvPr name="TextBox 7" id="7"/>
            <p:cNvSpPr txBox="true"/>
            <p:nvPr/>
          </p:nvSpPr>
          <p:spPr>
            <a:xfrm>
              <a:off x="0" y="-47625"/>
              <a:ext cx="2408296" cy="441482"/>
            </a:xfrm>
            <a:prstGeom prst="rect">
              <a:avLst/>
            </a:prstGeom>
          </p:spPr>
          <p:txBody>
            <a:bodyPr anchor="ctr" rtlCol="false" tIns="50800" lIns="50800" bIns="50800" rIns="50800"/>
            <a:lstStyle/>
            <a:p>
              <a:pPr algn="ctr">
                <a:lnSpc>
                  <a:spcPts val="2479"/>
                </a:lnSpc>
              </a:pPr>
            </a:p>
          </p:txBody>
        </p:sp>
      </p:grpSp>
      <p:grpSp>
        <p:nvGrpSpPr>
          <p:cNvPr name="Group 8" id="8"/>
          <p:cNvGrpSpPr/>
          <p:nvPr/>
        </p:nvGrpSpPr>
        <p:grpSpPr>
          <a:xfrm rot="0">
            <a:off x="-1061650" y="8036778"/>
            <a:ext cx="3803190" cy="3803190"/>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6F6F6"/>
              </a:solidFill>
              <a:prstDash val="solid"/>
              <a:miter/>
            </a:ln>
          </p:spPr>
        </p:sp>
        <p:sp>
          <p:nvSpPr>
            <p:cNvPr name="TextBox 10" id="10"/>
            <p:cNvSpPr txBox="true"/>
            <p:nvPr/>
          </p:nvSpPr>
          <p:spPr>
            <a:xfrm>
              <a:off x="76200" y="28575"/>
              <a:ext cx="660400" cy="708025"/>
            </a:xfrm>
            <a:prstGeom prst="rect">
              <a:avLst/>
            </a:prstGeom>
          </p:spPr>
          <p:txBody>
            <a:bodyPr anchor="ctr" rtlCol="false" tIns="50800" lIns="50800" bIns="50800" rIns="50800"/>
            <a:lstStyle/>
            <a:p>
              <a:pPr algn="ctr">
                <a:lnSpc>
                  <a:spcPts val="2479"/>
                </a:lnSpc>
              </a:pPr>
            </a:p>
          </p:txBody>
        </p:sp>
      </p:grpSp>
      <p:sp>
        <p:nvSpPr>
          <p:cNvPr name="Freeform 11" id="11"/>
          <p:cNvSpPr/>
          <p:nvPr/>
        </p:nvSpPr>
        <p:spPr>
          <a:xfrm flipH="false" flipV="false" rot="0">
            <a:off x="16966153" y="963360"/>
            <a:ext cx="586293" cy="483692"/>
          </a:xfrm>
          <a:custGeom>
            <a:avLst/>
            <a:gdLst/>
            <a:ahLst/>
            <a:cxnLst/>
            <a:rect r="r" b="b" t="t" l="l"/>
            <a:pathLst>
              <a:path h="483692" w="586293">
                <a:moveTo>
                  <a:pt x="0" y="0"/>
                </a:moveTo>
                <a:lnTo>
                  <a:pt x="586294" y="0"/>
                </a:lnTo>
                <a:lnTo>
                  <a:pt x="586294" y="483692"/>
                </a:lnTo>
                <a:lnTo>
                  <a:pt x="0" y="48369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2" id="12"/>
          <p:cNvGrpSpPr/>
          <p:nvPr/>
        </p:nvGrpSpPr>
        <p:grpSpPr>
          <a:xfrm rot="0">
            <a:off x="2141022" y="3944209"/>
            <a:ext cx="3165179" cy="3165179"/>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4"/>
              <a:stretch>
                <a:fillRect l="0" t="-7413" r="0" b="-42586"/>
              </a:stretch>
            </a:blipFill>
          </p:spPr>
        </p:sp>
      </p:grpSp>
      <p:grpSp>
        <p:nvGrpSpPr>
          <p:cNvPr name="Group 14" id="14"/>
          <p:cNvGrpSpPr/>
          <p:nvPr/>
        </p:nvGrpSpPr>
        <p:grpSpPr>
          <a:xfrm rot="0">
            <a:off x="7621271" y="3944209"/>
            <a:ext cx="3165179" cy="3165179"/>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5"/>
              <a:stretch>
                <a:fillRect l="0" t="-7707" r="0" b="-11162"/>
              </a:stretch>
            </a:blipFill>
          </p:spPr>
        </p:sp>
      </p:grpSp>
      <p:grpSp>
        <p:nvGrpSpPr>
          <p:cNvPr name="Group 16" id="16"/>
          <p:cNvGrpSpPr/>
          <p:nvPr/>
        </p:nvGrpSpPr>
        <p:grpSpPr>
          <a:xfrm rot="0">
            <a:off x="12789190" y="3870651"/>
            <a:ext cx="3165179" cy="3165179"/>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6"/>
              <a:stretch>
                <a:fillRect l="0" t="-9259" r="0" b="-9259"/>
              </a:stretch>
            </a:blipFill>
          </p:spPr>
        </p:sp>
      </p:grpSp>
      <p:sp>
        <p:nvSpPr>
          <p:cNvPr name="TextBox 18" id="18"/>
          <p:cNvSpPr txBox="true"/>
          <p:nvPr/>
        </p:nvSpPr>
        <p:spPr>
          <a:xfrm rot="0">
            <a:off x="849470" y="873842"/>
            <a:ext cx="8147912" cy="994410"/>
          </a:xfrm>
          <a:prstGeom prst="rect">
            <a:avLst/>
          </a:prstGeom>
        </p:spPr>
        <p:txBody>
          <a:bodyPr anchor="t" rtlCol="false" tIns="0" lIns="0" bIns="0" rIns="0">
            <a:spAutoFit/>
          </a:bodyPr>
          <a:lstStyle/>
          <a:p>
            <a:pPr>
              <a:lnSpc>
                <a:spcPts val="7560"/>
              </a:lnSpc>
            </a:pPr>
            <a:r>
              <a:rPr lang="en-US" sz="7200">
                <a:solidFill>
                  <a:srgbClr val="17726D"/>
                </a:solidFill>
                <a:latin typeface="Inter Bold"/>
              </a:rPr>
              <a:t>OUR TEAM</a:t>
            </a:r>
          </a:p>
        </p:txBody>
      </p:sp>
      <p:sp>
        <p:nvSpPr>
          <p:cNvPr name="TextBox 19" id="19"/>
          <p:cNvSpPr txBox="true"/>
          <p:nvPr/>
        </p:nvSpPr>
        <p:spPr>
          <a:xfrm rot="0">
            <a:off x="1993117" y="7279893"/>
            <a:ext cx="5155216" cy="464820"/>
          </a:xfrm>
          <a:prstGeom prst="rect">
            <a:avLst/>
          </a:prstGeom>
        </p:spPr>
        <p:txBody>
          <a:bodyPr anchor="t" rtlCol="false" tIns="0" lIns="0" bIns="0" rIns="0">
            <a:spAutoFit/>
          </a:bodyPr>
          <a:lstStyle/>
          <a:p>
            <a:pPr>
              <a:lnSpc>
                <a:spcPts val="3779"/>
              </a:lnSpc>
            </a:pPr>
            <a:r>
              <a:rPr lang="en-US" sz="2699">
                <a:solidFill>
                  <a:srgbClr val="17726D"/>
                </a:solidFill>
                <a:latin typeface="Inter Bold"/>
              </a:rPr>
              <a:t>Sekar Alisha Firdaus</a:t>
            </a:r>
          </a:p>
        </p:txBody>
      </p:sp>
      <p:sp>
        <p:nvSpPr>
          <p:cNvPr name="TextBox 20" id="20"/>
          <p:cNvSpPr txBox="true"/>
          <p:nvPr/>
        </p:nvSpPr>
        <p:spPr>
          <a:xfrm rot="0">
            <a:off x="7939600" y="7279893"/>
            <a:ext cx="5155216" cy="464820"/>
          </a:xfrm>
          <a:prstGeom prst="rect">
            <a:avLst/>
          </a:prstGeom>
        </p:spPr>
        <p:txBody>
          <a:bodyPr anchor="t" rtlCol="false" tIns="0" lIns="0" bIns="0" rIns="0">
            <a:spAutoFit/>
          </a:bodyPr>
          <a:lstStyle/>
          <a:p>
            <a:pPr>
              <a:lnSpc>
                <a:spcPts val="3779"/>
              </a:lnSpc>
            </a:pPr>
            <a:r>
              <a:rPr lang="en-US" sz="2699">
                <a:solidFill>
                  <a:srgbClr val="17726D"/>
                </a:solidFill>
                <a:latin typeface="Inter Bold"/>
              </a:rPr>
              <a:t>Raina Imtiyaz</a:t>
            </a:r>
          </a:p>
        </p:txBody>
      </p:sp>
      <p:sp>
        <p:nvSpPr>
          <p:cNvPr name="TextBox 21" id="21"/>
          <p:cNvSpPr txBox="true"/>
          <p:nvPr/>
        </p:nvSpPr>
        <p:spPr>
          <a:xfrm rot="0">
            <a:off x="12276499" y="7279893"/>
            <a:ext cx="5155216" cy="464820"/>
          </a:xfrm>
          <a:prstGeom prst="rect">
            <a:avLst/>
          </a:prstGeom>
        </p:spPr>
        <p:txBody>
          <a:bodyPr anchor="t" rtlCol="false" tIns="0" lIns="0" bIns="0" rIns="0">
            <a:spAutoFit/>
          </a:bodyPr>
          <a:lstStyle/>
          <a:p>
            <a:pPr>
              <a:lnSpc>
                <a:spcPts val="3779"/>
              </a:lnSpc>
            </a:pPr>
            <a:r>
              <a:rPr lang="en-US" sz="2699">
                <a:solidFill>
                  <a:srgbClr val="17726D"/>
                </a:solidFill>
                <a:latin typeface="Inter Bold"/>
              </a:rPr>
              <a:t>Laksmi Dwi Nurmuthia</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9137101" y="4421381"/>
            <a:ext cx="5402508" cy="5402508"/>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6F6F6"/>
              </a:solidFill>
              <a:prstDash val="solid"/>
              <a:miter/>
            </a:ln>
          </p:spPr>
        </p:sp>
        <p:sp>
          <p:nvSpPr>
            <p:cNvPr name="TextBox 4" id="4"/>
            <p:cNvSpPr txBox="true"/>
            <p:nvPr/>
          </p:nvSpPr>
          <p:spPr>
            <a:xfrm>
              <a:off x="76200" y="28575"/>
              <a:ext cx="660400" cy="708025"/>
            </a:xfrm>
            <a:prstGeom prst="rect">
              <a:avLst/>
            </a:prstGeom>
          </p:spPr>
          <p:txBody>
            <a:bodyPr anchor="ctr" rtlCol="false" tIns="50800" lIns="50800" bIns="50800" rIns="50800"/>
            <a:lstStyle/>
            <a:p>
              <a:pPr algn="ctr">
                <a:lnSpc>
                  <a:spcPts val="2479"/>
                </a:lnSpc>
              </a:pPr>
            </a:p>
          </p:txBody>
        </p:sp>
      </p:grpSp>
      <p:grpSp>
        <p:nvGrpSpPr>
          <p:cNvPr name="Group 5" id="5"/>
          <p:cNvGrpSpPr/>
          <p:nvPr/>
        </p:nvGrpSpPr>
        <p:grpSpPr>
          <a:xfrm rot="0">
            <a:off x="11979517" y="0"/>
            <a:ext cx="6308483" cy="10287000"/>
            <a:chOff x="0" y="0"/>
            <a:chExt cx="1661493" cy="2709333"/>
          </a:xfrm>
        </p:grpSpPr>
        <p:sp>
          <p:nvSpPr>
            <p:cNvPr name="Freeform 6" id="6"/>
            <p:cNvSpPr/>
            <p:nvPr/>
          </p:nvSpPr>
          <p:spPr>
            <a:xfrm flipH="false" flipV="false" rot="0">
              <a:off x="0" y="0"/>
              <a:ext cx="1661494" cy="2709333"/>
            </a:xfrm>
            <a:custGeom>
              <a:avLst/>
              <a:gdLst/>
              <a:ahLst/>
              <a:cxnLst/>
              <a:rect r="r" b="b" t="t" l="l"/>
              <a:pathLst>
                <a:path h="2709333" w="1661494">
                  <a:moveTo>
                    <a:pt x="0" y="0"/>
                  </a:moveTo>
                  <a:lnTo>
                    <a:pt x="1661494" y="0"/>
                  </a:lnTo>
                  <a:lnTo>
                    <a:pt x="1661494" y="2709333"/>
                  </a:lnTo>
                  <a:lnTo>
                    <a:pt x="0" y="2709333"/>
                  </a:lnTo>
                  <a:close/>
                </a:path>
              </a:pathLst>
            </a:custGeom>
            <a:solidFill>
              <a:srgbClr val="17726D"/>
            </a:solidFill>
          </p:spPr>
        </p:sp>
        <p:sp>
          <p:nvSpPr>
            <p:cNvPr name="TextBox 7" id="7"/>
            <p:cNvSpPr txBox="true"/>
            <p:nvPr/>
          </p:nvSpPr>
          <p:spPr>
            <a:xfrm>
              <a:off x="0" y="-47625"/>
              <a:ext cx="1661493" cy="2756958"/>
            </a:xfrm>
            <a:prstGeom prst="rect">
              <a:avLst/>
            </a:prstGeom>
          </p:spPr>
          <p:txBody>
            <a:bodyPr anchor="ctr" rtlCol="false" tIns="50800" lIns="50800" bIns="50800" rIns="50800"/>
            <a:lstStyle/>
            <a:p>
              <a:pPr algn="ctr">
                <a:lnSpc>
                  <a:spcPts val="2479"/>
                </a:lnSpc>
              </a:pPr>
            </a:p>
          </p:txBody>
        </p:sp>
      </p:grpSp>
      <p:grpSp>
        <p:nvGrpSpPr>
          <p:cNvPr name="Group 8" id="8"/>
          <p:cNvGrpSpPr/>
          <p:nvPr/>
        </p:nvGrpSpPr>
        <p:grpSpPr>
          <a:xfrm rot="0">
            <a:off x="14598501" y="4663928"/>
            <a:ext cx="2660799" cy="2660799"/>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AE4D2"/>
            </a:solidFill>
          </p:spPr>
        </p:sp>
        <p:sp>
          <p:nvSpPr>
            <p:cNvPr name="TextBox 10" id="10"/>
            <p:cNvSpPr txBox="true"/>
            <p:nvPr/>
          </p:nvSpPr>
          <p:spPr>
            <a:xfrm>
              <a:off x="76200" y="28575"/>
              <a:ext cx="660400" cy="708025"/>
            </a:xfrm>
            <a:prstGeom prst="rect">
              <a:avLst/>
            </a:prstGeom>
          </p:spPr>
          <p:txBody>
            <a:bodyPr anchor="ctr" rtlCol="false" tIns="50800" lIns="50800" bIns="50800" rIns="50800"/>
            <a:lstStyle/>
            <a:p>
              <a:pPr algn="ctr">
                <a:lnSpc>
                  <a:spcPts val="2479"/>
                </a:lnSpc>
              </a:pPr>
            </a:p>
          </p:txBody>
        </p:sp>
      </p:grpSp>
      <p:grpSp>
        <p:nvGrpSpPr>
          <p:cNvPr name="Group 11" id="11"/>
          <p:cNvGrpSpPr/>
          <p:nvPr/>
        </p:nvGrpSpPr>
        <p:grpSpPr>
          <a:xfrm rot="0">
            <a:off x="8002593" y="721973"/>
            <a:ext cx="9256707" cy="2965198"/>
            <a:chOff x="0" y="0"/>
            <a:chExt cx="12342277" cy="3953597"/>
          </a:xfrm>
        </p:grpSpPr>
        <p:pic>
          <p:nvPicPr>
            <p:cNvPr name="Picture 12" id="12"/>
            <p:cNvPicPr>
              <a:picLocks noChangeAspect="true"/>
            </p:cNvPicPr>
            <p:nvPr/>
          </p:nvPicPr>
          <p:blipFill>
            <a:blip r:embed="rId2"/>
            <a:srcRect l="0" t="25960" r="0" b="25960"/>
            <a:stretch>
              <a:fillRect/>
            </a:stretch>
          </p:blipFill>
          <p:spPr>
            <a:xfrm flipH="false" flipV="false">
              <a:off x="0" y="0"/>
              <a:ext cx="12342277" cy="3953597"/>
            </a:xfrm>
            <a:prstGeom prst="rect">
              <a:avLst/>
            </a:prstGeom>
          </p:spPr>
        </p:pic>
      </p:grpSp>
      <p:grpSp>
        <p:nvGrpSpPr>
          <p:cNvPr name="Group 13" id="13"/>
          <p:cNvGrpSpPr/>
          <p:nvPr/>
        </p:nvGrpSpPr>
        <p:grpSpPr>
          <a:xfrm rot="0">
            <a:off x="844489" y="4663928"/>
            <a:ext cx="969409" cy="986123"/>
            <a:chOff x="0" y="0"/>
            <a:chExt cx="812800" cy="826814"/>
          </a:xfrm>
        </p:grpSpPr>
        <p:sp>
          <p:nvSpPr>
            <p:cNvPr name="Freeform 14" id="14"/>
            <p:cNvSpPr/>
            <p:nvPr/>
          </p:nvSpPr>
          <p:spPr>
            <a:xfrm flipH="false" flipV="false" rot="0">
              <a:off x="0" y="0"/>
              <a:ext cx="812800" cy="826814"/>
            </a:xfrm>
            <a:custGeom>
              <a:avLst/>
              <a:gdLst/>
              <a:ahLst/>
              <a:cxnLst/>
              <a:rect r="r" b="b" t="t" l="l"/>
              <a:pathLst>
                <a:path h="826814" w="812800">
                  <a:moveTo>
                    <a:pt x="406400" y="0"/>
                  </a:moveTo>
                  <a:cubicBezTo>
                    <a:pt x="181951" y="0"/>
                    <a:pt x="0" y="185089"/>
                    <a:pt x="0" y="413407"/>
                  </a:cubicBezTo>
                  <a:cubicBezTo>
                    <a:pt x="0" y="641726"/>
                    <a:pt x="181951" y="826814"/>
                    <a:pt x="406400" y="826814"/>
                  </a:cubicBezTo>
                  <a:cubicBezTo>
                    <a:pt x="630849" y="826814"/>
                    <a:pt x="812800" y="641726"/>
                    <a:pt x="812800" y="413407"/>
                  </a:cubicBezTo>
                  <a:cubicBezTo>
                    <a:pt x="812800" y="185089"/>
                    <a:pt x="630849" y="0"/>
                    <a:pt x="406400" y="0"/>
                  </a:cubicBezTo>
                  <a:close/>
                </a:path>
              </a:pathLst>
            </a:custGeom>
            <a:solidFill>
              <a:srgbClr val="EAE4D2"/>
            </a:solidFill>
          </p:spPr>
        </p:sp>
        <p:sp>
          <p:nvSpPr>
            <p:cNvPr name="TextBox 15" id="15"/>
            <p:cNvSpPr txBox="true"/>
            <p:nvPr/>
          </p:nvSpPr>
          <p:spPr>
            <a:xfrm>
              <a:off x="76200" y="1314"/>
              <a:ext cx="660400" cy="747987"/>
            </a:xfrm>
            <a:prstGeom prst="rect">
              <a:avLst/>
            </a:prstGeom>
          </p:spPr>
          <p:txBody>
            <a:bodyPr anchor="ctr" rtlCol="false" tIns="44470" lIns="44470" bIns="44470" rIns="44470"/>
            <a:lstStyle/>
            <a:p>
              <a:pPr algn="ctr">
                <a:lnSpc>
                  <a:spcPts val="4759"/>
                </a:lnSpc>
              </a:pPr>
              <a:r>
                <a:rPr lang="en-US" sz="3399">
                  <a:solidFill>
                    <a:srgbClr val="17726D"/>
                  </a:solidFill>
                  <a:latin typeface="Inter Bold"/>
                </a:rPr>
                <a:t>01</a:t>
              </a:r>
            </a:p>
          </p:txBody>
        </p:sp>
      </p:grpSp>
      <p:grpSp>
        <p:nvGrpSpPr>
          <p:cNvPr name="Group 16" id="16"/>
          <p:cNvGrpSpPr/>
          <p:nvPr/>
        </p:nvGrpSpPr>
        <p:grpSpPr>
          <a:xfrm rot="0">
            <a:off x="6166576" y="4663928"/>
            <a:ext cx="969409" cy="986123"/>
            <a:chOff x="0" y="0"/>
            <a:chExt cx="812800" cy="826814"/>
          </a:xfrm>
        </p:grpSpPr>
        <p:sp>
          <p:nvSpPr>
            <p:cNvPr name="Freeform 17" id="17"/>
            <p:cNvSpPr/>
            <p:nvPr/>
          </p:nvSpPr>
          <p:spPr>
            <a:xfrm flipH="false" flipV="false" rot="0">
              <a:off x="0" y="0"/>
              <a:ext cx="812800" cy="826814"/>
            </a:xfrm>
            <a:custGeom>
              <a:avLst/>
              <a:gdLst/>
              <a:ahLst/>
              <a:cxnLst/>
              <a:rect r="r" b="b" t="t" l="l"/>
              <a:pathLst>
                <a:path h="826814" w="812800">
                  <a:moveTo>
                    <a:pt x="406400" y="0"/>
                  </a:moveTo>
                  <a:cubicBezTo>
                    <a:pt x="181951" y="0"/>
                    <a:pt x="0" y="185089"/>
                    <a:pt x="0" y="413407"/>
                  </a:cubicBezTo>
                  <a:cubicBezTo>
                    <a:pt x="0" y="641726"/>
                    <a:pt x="181951" y="826814"/>
                    <a:pt x="406400" y="826814"/>
                  </a:cubicBezTo>
                  <a:cubicBezTo>
                    <a:pt x="630849" y="826814"/>
                    <a:pt x="812800" y="641726"/>
                    <a:pt x="812800" y="413407"/>
                  </a:cubicBezTo>
                  <a:cubicBezTo>
                    <a:pt x="812800" y="185089"/>
                    <a:pt x="630849" y="0"/>
                    <a:pt x="406400" y="0"/>
                  </a:cubicBezTo>
                  <a:close/>
                </a:path>
              </a:pathLst>
            </a:custGeom>
            <a:solidFill>
              <a:srgbClr val="EAE4D2"/>
            </a:solidFill>
          </p:spPr>
        </p:sp>
        <p:sp>
          <p:nvSpPr>
            <p:cNvPr name="TextBox 18" id="18"/>
            <p:cNvSpPr txBox="true"/>
            <p:nvPr/>
          </p:nvSpPr>
          <p:spPr>
            <a:xfrm>
              <a:off x="76200" y="1314"/>
              <a:ext cx="660400" cy="747987"/>
            </a:xfrm>
            <a:prstGeom prst="rect">
              <a:avLst/>
            </a:prstGeom>
          </p:spPr>
          <p:txBody>
            <a:bodyPr anchor="ctr" rtlCol="false" tIns="44470" lIns="44470" bIns="44470" rIns="44470"/>
            <a:lstStyle/>
            <a:p>
              <a:pPr algn="ctr">
                <a:lnSpc>
                  <a:spcPts val="4759"/>
                </a:lnSpc>
              </a:pPr>
              <a:r>
                <a:rPr lang="en-US" sz="3399">
                  <a:solidFill>
                    <a:srgbClr val="17726D"/>
                  </a:solidFill>
                  <a:latin typeface="Inter Bold"/>
                </a:rPr>
                <a:t>04</a:t>
              </a:r>
            </a:p>
          </p:txBody>
        </p:sp>
      </p:grpSp>
      <p:grpSp>
        <p:nvGrpSpPr>
          <p:cNvPr name="Group 19" id="19"/>
          <p:cNvGrpSpPr/>
          <p:nvPr/>
        </p:nvGrpSpPr>
        <p:grpSpPr>
          <a:xfrm rot="0">
            <a:off x="844489" y="6089615"/>
            <a:ext cx="969409" cy="986123"/>
            <a:chOff x="0" y="0"/>
            <a:chExt cx="812800" cy="826814"/>
          </a:xfrm>
        </p:grpSpPr>
        <p:sp>
          <p:nvSpPr>
            <p:cNvPr name="Freeform 20" id="20"/>
            <p:cNvSpPr/>
            <p:nvPr/>
          </p:nvSpPr>
          <p:spPr>
            <a:xfrm flipH="false" flipV="false" rot="0">
              <a:off x="0" y="0"/>
              <a:ext cx="812800" cy="826814"/>
            </a:xfrm>
            <a:custGeom>
              <a:avLst/>
              <a:gdLst/>
              <a:ahLst/>
              <a:cxnLst/>
              <a:rect r="r" b="b" t="t" l="l"/>
              <a:pathLst>
                <a:path h="826814" w="812800">
                  <a:moveTo>
                    <a:pt x="406400" y="0"/>
                  </a:moveTo>
                  <a:cubicBezTo>
                    <a:pt x="181951" y="0"/>
                    <a:pt x="0" y="185089"/>
                    <a:pt x="0" y="413407"/>
                  </a:cubicBezTo>
                  <a:cubicBezTo>
                    <a:pt x="0" y="641726"/>
                    <a:pt x="181951" y="826814"/>
                    <a:pt x="406400" y="826814"/>
                  </a:cubicBezTo>
                  <a:cubicBezTo>
                    <a:pt x="630849" y="826814"/>
                    <a:pt x="812800" y="641726"/>
                    <a:pt x="812800" y="413407"/>
                  </a:cubicBezTo>
                  <a:cubicBezTo>
                    <a:pt x="812800" y="185089"/>
                    <a:pt x="630849" y="0"/>
                    <a:pt x="406400" y="0"/>
                  </a:cubicBezTo>
                  <a:close/>
                </a:path>
              </a:pathLst>
            </a:custGeom>
            <a:solidFill>
              <a:srgbClr val="EAE4D2"/>
            </a:solidFill>
          </p:spPr>
        </p:sp>
        <p:sp>
          <p:nvSpPr>
            <p:cNvPr name="TextBox 21" id="21"/>
            <p:cNvSpPr txBox="true"/>
            <p:nvPr/>
          </p:nvSpPr>
          <p:spPr>
            <a:xfrm>
              <a:off x="76200" y="1314"/>
              <a:ext cx="660400" cy="747987"/>
            </a:xfrm>
            <a:prstGeom prst="rect">
              <a:avLst/>
            </a:prstGeom>
          </p:spPr>
          <p:txBody>
            <a:bodyPr anchor="ctr" rtlCol="false" tIns="44470" lIns="44470" bIns="44470" rIns="44470"/>
            <a:lstStyle/>
            <a:p>
              <a:pPr algn="ctr">
                <a:lnSpc>
                  <a:spcPts val="4759"/>
                </a:lnSpc>
              </a:pPr>
              <a:r>
                <a:rPr lang="en-US" sz="3399">
                  <a:solidFill>
                    <a:srgbClr val="17726D"/>
                  </a:solidFill>
                  <a:latin typeface="Inter Bold"/>
                </a:rPr>
                <a:t>02</a:t>
              </a:r>
            </a:p>
          </p:txBody>
        </p:sp>
      </p:grpSp>
      <p:grpSp>
        <p:nvGrpSpPr>
          <p:cNvPr name="Group 22" id="22"/>
          <p:cNvGrpSpPr/>
          <p:nvPr/>
        </p:nvGrpSpPr>
        <p:grpSpPr>
          <a:xfrm rot="0">
            <a:off x="6166576" y="6089615"/>
            <a:ext cx="969409" cy="986123"/>
            <a:chOff x="0" y="0"/>
            <a:chExt cx="812800" cy="826814"/>
          </a:xfrm>
        </p:grpSpPr>
        <p:sp>
          <p:nvSpPr>
            <p:cNvPr name="Freeform 23" id="23"/>
            <p:cNvSpPr/>
            <p:nvPr/>
          </p:nvSpPr>
          <p:spPr>
            <a:xfrm flipH="false" flipV="false" rot="0">
              <a:off x="0" y="0"/>
              <a:ext cx="812800" cy="826814"/>
            </a:xfrm>
            <a:custGeom>
              <a:avLst/>
              <a:gdLst/>
              <a:ahLst/>
              <a:cxnLst/>
              <a:rect r="r" b="b" t="t" l="l"/>
              <a:pathLst>
                <a:path h="826814" w="812800">
                  <a:moveTo>
                    <a:pt x="406400" y="0"/>
                  </a:moveTo>
                  <a:cubicBezTo>
                    <a:pt x="181951" y="0"/>
                    <a:pt x="0" y="185089"/>
                    <a:pt x="0" y="413407"/>
                  </a:cubicBezTo>
                  <a:cubicBezTo>
                    <a:pt x="0" y="641726"/>
                    <a:pt x="181951" y="826814"/>
                    <a:pt x="406400" y="826814"/>
                  </a:cubicBezTo>
                  <a:cubicBezTo>
                    <a:pt x="630849" y="826814"/>
                    <a:pt x="812800" y="641726"/>
                    <a:pt x="812800" y="413407"/>
                  </a:cubicBezTo>
                  <a:cubicBezTo>
                    <a:pt x="812800" y="185089"/>
                    <a:pt x="630849" y="0"/>
                    <a:pt x="406400" y="0"/>
                  </a:cubicBezTo>
                  <a:close/>
                </a:path>
              </a:pathLst>
            </a:custGeom>
            <a:solidFill>
              <a:srgbClr val="EAE4D2"/>
            </a:solidFill>
          </p:spPr>
        </p:sp>
        <p:sp>
          <p:nvSpPr>
            <p:cNvPr name="TextBox 24" id="24"/>
            <p:cNvSpPr txBox="true"/>
            <p:nvPr/>
          </p:nvSpPr>
          <p:spPr>
            <a:xfrm>
              <a:off x="76200" y="1314"/>
              <a:ext cx="660400" cy="747987"/>
            </a:xfrm>
            <a:prstGeom prst="rect">
              <a:avLst/>
            </a:prstGeom>
          </p:spPr>
          <p:txBody>
            <a:bodyPr anchor="ctr" rtlCol="false" tIns="44470" lIns="44470" bIns="44470" rIns="44470"/>
            <a:lstStyle/>
            <a:p>
              <a:pPr algn="ctr">
                <a:lnSpc>
                  <a:spcPts val="4759"/>
                </a:lnSpc>
              </a:pPr>
              <a:r>
                <a:rPr lang="en-US" sz="3399">
                  <a:solidFill>
                    <a:srgbClr val="17726D"/>
                  </a:solidFill>
                  <a:latin typeface="Inter Bold"/>
                </a:rPr>
                <a:t>05</a:t>
              </a:r>
            </a:p>
          </p:txBody>
        </p:sp>
      </p:grpSp>
      <p:grpSp>
        <p:nvGrpSpPr>
          <p:cNvPr name="Group 25" id="25"/>
          <p:cNvGrpSpPr/>
          <p:nvPr/>
        </p:nvGrpSpPr>
        <p:grpSpPr>
          <a:xfrm rot="0">
            <a:off x="844489" y="7515302"/>
            <a:ext cx="969409" cy="986123"/>
            <a:chOff x="0" y="0"/>
            <a:chExt cx="812800" cy="826814"/>
          </a:xfrm>
        </p:grpSpPr>
        <p:sp>
          <p:nvSpPr>
            <p:cNvPr name="Freeform 26" id="26"/>
            <p:cNvSpPr/>
            <p:nvPr/>
          </p:nvSpPr>
          <p:spPr>
            <a:xfrm flipH="false" flipV="false" rot="0">
              <a:off x="0" y="0"/>
              <a:ext cx="812800" cy="826814"/>
            </a:xfrm>
            <a:custGeom>
              <a:avLst/>
              <a:gdLst/>
              <a:ahLst/>
              <a:cxnLst/>
              <a:rect r="r" b="b" t="t" l="l"/>
              <a:pathLst>
                <a:path h="826814" w="812800">
                  <a:moveTo>
                    <a:pt x="406400" y="0"/>
                  </a:moveTo>
                  <a:cubicBezTo>
                    <a:pt x="181951" y="0"/>
                    <a:pt x="0" y="185089"/>
                    <a:pt x="0" y="413407"/>
                  </a:cubicBezTo>
                  <a:cubicBezTo>
                    <a:pt x="0" y="641726"/>
                    <a:pt x="181951" y="826814"/>
                    <a:pt x="406400" y="826814"/>
                  </a:cubicBezTo>
                  <a:cubicBezTo>
                    <a:pt x="630849" y="826814"/>
                    <a:pt x="812800" y="641726"/>
                    <a:pt x="812800" y="413407"/>
                  </a:cubicBezTo>
                  <a:cubicBezTo>
                    <a:pt x="812800" y="185089"/>
                    <a:pt x="630849" y="0"/>
                    <a:pt x="406400" y="0"/>
                  </a:cubicBezTo>
                  <a:close/>
                </a:path>
              </a:pathLst>
            </a:custGeom>
            <a:solidFill>
              <a:srgbClr val="EAE4D2"/>
            </a:solidFill>
          </p:spPr>
        </p:sp>
        <p:sp>
          <p:nvSpPr>
            <p:cNvPr name="TextBox 27" id="27"/>
            <p:cNvSpPr txBox="true"/>
            <p:nvPr/>
          </p:nvSpPr>
          <p:spPr>
            <a:xfrm>
              <a:off x="76200" y="1314"/>
              <a:ext cx="660400" cy="747987"/>
            </a:xfrm>
            <a:prstGeom prst="rect">
              <a:avLst/>
            </a:prstGeom>
          </p:spPr>
          <p:txBody>
            <a:bodyPr anchor="ctr" rtlCol="false" tIns="44470" lIns="44470" bIns="44470" rIns="44470"/>
            <a:lstStyle/>
            <a:p>
              <a:pPr algn="ctr">
                <a:lnSpc>
                  <a:spcPts val="4759"/>
                </a:lnSpc>
              </a:pPr>
              <a:r>
                <a:rPr lang="en-US" sz="3399">
                  <a:solidFill>
                    <a:srgbClr val="17726D"/>
                  </a:solidFill>
                  <a:latin typeface="Inter Bold"/>
                </a:rPr>
                <a:t>03</a:t>
              </a:r>
            </a:p>
          </p:txBody>
        </p:sp>
      </p:grpSp>
      <p:grpSp>
        <p:nvGrpSpPr>
          <p:cNvPr name="Group 28" id="28"/>
          <p:cNvGrpSpPr/>
          <p:nvPr/>
        </p:nvGrpSpPr>
        <p:grpSpPr>
          <a:xfrm rot="0">
            <a:off x="6166576" y="7515302"/>
            <a:ext cx="969409" cy="986123"/>
            <a:chOff x="0" y="0"/>
            <a:chExt cx="812800" cy="826814"/>
          </a:xfrm>
        </p:grpSpPr>
        <p:sp>
          <p:nvSpPr>
            <p:cNvPr name="Freeform 29" id="29"/>
            <p:cNvSpPr/>
            <p:nvPr/>
          </p:nvSpPr>
          <p:spPr>
            <a:xfrm flipH="false" flipV="false" rot="0">
              <a:off x="0" y="0"/>
              <a:ext cx="812800" cy="826814"/>
            </a:xfrm>
            <a:custGeom>
              <a:avLst/>
              <a:gdLst/>
              <a:ahLst/>
              <a:cxnLst/>
              <a:rect r="r" b="b" t="t" l="l"/>
              <a:pathLst>
                <a:path h="826814" w="812800">
                  <a:moveTo>
                    <a:pt x="406400" y="0"/>
                  </a:moveTo>
                  <a:cubicBezTo>
                    <a:pt x="181951" y="0"/>
                    <a:pt x="0" y="185089"/>
                    <a:pt x="0" y="413407"/>
                  </a:cubicBezTo>
                  <a:cubicBezTo>
                    <a:pt x="0" y="641726"/>
                    <a:pt x="181951" y="826814"/>
                    <a:pt x="406400" y="826814"/>
                  </a:cubicBezTo>
                  <a:cubicBezTo>
                    <a:pt x="630849" y="826814"/>
                    <a:pt x="812800" y="641726"/>
                    <a:pt x="812800" y="413407"/>
                  </a:cubicBezTo>
                  <a:cubicBezTo>
                    <a:pt x="812800" y="185089"/>
                    <a:pt x="630849" y="0"/>
                    <a:pt x="406400" y="0"/>
                  </a:cubicBezTo>
                  <a:close/>
                </a:path>
              </a:pathLst>
            </a:custGeom>
            <a:solidFill>
              <a:srgbClr val="EAE4D2"/>
            </a:solidFill>
          </p:spPr>
        </p:sp>
        <p:sp>
          <p:nvSpPr>
            <p:cNvPr name="TextBox 30" id="30"/>
            <p:cNvSpPr txBox="true"/>
            <p:nvPr/>
          </p:nvSpPr>
          <p:spPr>
            <a:xfrm>
              <a:off x="76200" y="1314"/>
              <a:ext cx="660400" cy="747987"/>
            </a:xfrm>
            <a:prstGeom prst="rect">
              <a:avLst/>
            </a:prstGeom>
          </p:spPr>
          <p:txBody>
            <a:bodyPr anchor="ctr" rtlCol="false" tIns="44470" lIns="44470" bIns="44470" rIns="44470"/>
            <a:lstStyle/>
            <a:p>
              <a:pPr algn="ctr">
                <a:lnSpc>
                  <a:spcPts val="4759"/>
                </a:lnSpc>
              </a:pPr>
              <a:r>
                <a:rPr lang="en-US" sz="3399">
                  <a:solidFill>
                    <a:srgbClr val="17726D"/>
                  </a:solidFill>
                  <a:latin typeface="Inter Bold"/>
                </a:rPr>
                <a:t>06</a:t>
              </a:r>
            </a:p>
          </p:txBody>
        </p:sp>
      </p:grpSp>
      <p:sp>
        <p:nvSpPr>
          <p:cNvPr name="AutoShape 31" id="31"/>
          <p:cNvSpPr/>
          <p:nvPr/>
        </p:nvSpPr>
        <p:spPr>
          <a:xfrm>
            <a:off x="844489" y="2984652"/>
            <a:ext cx="6008511" cy="0"/>
          </a:xfrm>
          <a:prstGeom prst="line">
            <a:avLst/>
          </a:prstGeom>
          <a:ln cap="flat" w="76200">
            <a:solidFill>
              <a:srgbClr val="EAE4D2"/>
            </a:solidFill>
            <a:prstDash val="solid"/>
            <a:headEnd type="none" len="sm" w="sm"/>
            <a:tailEnd type="none" len="sm" w="sm"/>
          </a:ln>
        </p:spPr>
      </p:sp>
      <p:sp>
        <p:nvSpPr>
          <p:cNvPr name="Freeform 32" id="32"/>
          <p:cNvSpPr/>
          <p:nvPr/>
        </p:nvSpPr>
        <p:spPr>
          <a:xfrm flipH="false" flipV="false" rot="0">
            <a:off x="13807273" y="9050754"/>
            <a:ext cx="586293" cy="483692"/>
          </a:xfrm>
          <a:custGeom>
            <a:avLst/>
            <a:gdLst/>
            <a:ahLst/>
            <a:cxnLst/>
            <a:rect r="r" b="b" t="t" l="l"/>
            <a:pathLst>
              <a:path h="483692" w="586293">
                <a:moveTo>
                  <a:pt x="0" y="0"/>
                </a:moveTo>
                <a:lnTo>
                  <a:pt x="586293" y="0"/>
                </a:lnTo>
                <a:lnTo>
                  <a:pt x="586293" y="483691"/>
                </a:lnTo>
                <a:lnTo>
                  <a:pt x="0" y="48369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33" id="33"/>
          <p:cNvSpPr txBox="true"/>
          <p:nvPr/>
        </p:nvSpPr>
        <p:spPr>
          <a:xfrm rot="0">
            <a:off x="844489" y="817223"/>
            <a:ext cx="7158103" cy="1946910"/>
          </a:xfrm>
          <a:prstGeom prst="rect">
            <a:avLst/>
          </a:prstGeom>
        </p:spPr>
        <p:txBody>
          <a:bodyPr anchor="t" rtlCol="false" tIns="0" lIns="0" bIns="0" rIns="0">
            <a:spAutoFit/>
          </a:bodyPr>
          <a:lstStyle/>
          <a:p>
            <a:pPr>
              <a:lnSpc>
                <a:spcPts val="7560"/>
              </a:lnSpc>
            </a:pPr>
            <a:r>
              <a:rPr lang="en-US" sz="7200">
                <a:solidFill>
                  <a:srgbClr val="17726D"/>
                </a:solidFill>
                <a:latin typeface="Inter Bold"/>
              </a:rPr>
              <a:t>TABLE OF CONTENT</a:t>
            </a:r>
          </a:p>
        </p:txBody>
      </p:sp>
      <p:sp>
        <p:nvSpPr>
          <p:cNvPr name="TextBox 34" id="34"/>
          <p:cNvSpPr txBox="true"/>
          <p:nvPr/>
        </p:nvSpPr>
        <p:spPr>
          <a:xfrm rot="0">
            <a:off x="2072045" y="4913682"/>
            <a:ext cx="3614553" cy="422238"/>
          </a:xfrm>
          <a:prstGeom prst="rect">
            <a:avLst/>
          </a:prstGeom>
        </p:spPr>
        <p:txBody>
          <a:bodyPr anchor="t" rtlCol="false" tIns="0" lIns="0" bIns="0" rIns="0">
            <a:spAutoFit/>
          </a:bodyPr>
          <a:lstStyle/>
          <a:p>
            <a:pPr>
              <a:lnSpc>
                <a:spcPts val="3499"/>
              </a:lnSpc>
            </a:pPr>
            <a:r>
              <a:rPr lang="en-US" sz="2499">
                <a:solidFill>
                  <a:srgbClr val="000000"/>
                </a:solidFill>
                <a:latin typeface="Inter Medium"/>
              </a:rPr>
              <a:t>Background</a:t>
            </a:r>
          </a:p>
        </p:txBody>
      </p:sp>
      <p:sp>
        <p:nvSpPr>
          <p:cNvPr name="TextBox 35" id="35"/>
          <p:cNvSpPr txBox="true"/>
          <p:nvPr/>
        </p:nvSpPr>
        <p:spPr>
          <a:xfrm rot="0">
            <a:off x="7394131" y="4913682"/>
            <a:ext cx="3614553" cy="422238"/>
          </a:xfrm>
          <a:prstGeom prst="rect">
            <a:avLst/>
          </a:prstGeom>
        </p:spPr>
        <p:txBody>
          <a:bodyPr anchor="t" rtlCol="false" tIns="0" lIns="0" bIns="0" rIns="0">
            <a:spAutoFit/>
          </a:bodyPr>
          <a:lstStyle/>
          <a:p>
            <a:pPr>
              <a:lnSpc>
                <a:spcPts val="3499"/>
              </a:lnSpc>
            </a:pPr>
            <a:r>
              <a:rPr lang="en-US" sz="2499">
                <a:solidFill>
                  <a:srgbClr val="000000"/>
                </a:solidFill>
                <a:latin typeface="Inter Medium"/>
              </a:rPr>
              <a:t>Methodology</a:t>
            </a:r>
          </a:p>
        </p:txBody>
      </p:sp>
      <p:sp>
        <p:nvSpPr>
          <p:cNvPr name="TextBox 36" id="36"/>
          <p:cNvSpPr txBox="true"/>
          <p:nvPr/>
        </p:nvSpPr>
        <p:spPr>
          <a:xfrm rot="0">
            <a:off x="2072045" y="6339369"/>
            <a:ext cx="3614553" cy="422238"/>
          </a:xfrm>
          <a:prstGeom prst="rect">
            <a:avLst/>
          </a:prstGeom>
        </p:spPr>
        <p:txBody>
          <a:bodyPr anchor="t" rtlCol="false" tIns="0" lIns="0" bIns="0" rIns="0">
            <a:spAutoFit/>
          </a:bodyPr>
          <a:lstStyle/>
          <a:p>
            <a:pPr>
              <a:lnSpc>
                <a:spcPts val="3499"/>
              </a:lnSpc>
            </a:pPr>
            <a:r>
              <a:rPr lang="en-US" sz="2499">
                <a:solidFill>
                  <a:srgbClr val="000000"/>
                </a:solidFill>
                <a:latin typeface="Inter Medium"/>
              </a:rPr>
              <a:t>Problems</a:t>
            </a:r>
          </a:p>
        </p:txBody>
      </p:sp>
      <p:sp>
        <p:nvSpPr>
          <p:cNvPr name="TextBox 37" id="37"/>
          <p:cNvSpPr txBox="true"/>
          <p:nvPr/>
        </p:nvSpPr>
        <p:spPr>
          <a:xfrm rot="0">
            <a:off x="7394131" y="6339369"/>
            <a:ext cx="3614553" cy="422238"/>
          </a:xfrm>
          <a:prstGeom prst="rect">
            <a:avLst/>
          </a:prstGeom>
        </p:spPr>
        <p:txBody>
          <a:bodyPr anchor="t" rtlCol="false" tIns="0" lIns="0" bIns="0" rIns="0">
            <a:spAutoFit/>
          </a:bodyPr>
          <a:lstStyle/>
          <a:p>
            <a:pPr>
              <a:lnSpc>
                <a:spcPts val="3499"/>
              </a:lnSpc>
            </a:pPr>
            <a:r>
              <a:rPr lang="en-US" sz="2499">
                <a:solidFill>
                  <a:srgbClr val="000000"/>
                </a:solidFill>
                <a:latin typeface="Inter Medium"/>
              </a:rPr>
              <a:t>Results and Discussion</a:t>
            </a:r>
          </a:p>
        </p:txBody>
      </p:sp>
      <p:sp>
        <p:nvSpPr>
          <p:cNvPr name="TextBox 38" id="38"/>
          <p:cNvSpPr txBox="true"/>
          <p:nvPr/>
        </p:nvSpPr>
        <p:spPr>
          <a:xfrm rot="0">
            <a:off x="2072045" y="7765056"/>
            <a:ext cx="3614553" cy="422238"/>
          </a:xfrm>
          <a:prstGeom prst="rect">
            <a:avLst/>
          </a:prstGeom>
        </p:spPr>
        <p:txBody>
          <a:bodyPr anchor="t" rtlCol="false" tIns="0" lIns="0" bIns="0" rIns="0">
            <a:spAutoFit/>
          </a:bodyPr>
          <a:lstStyle/>
          <a:p>
            <a:pPr>
              <a:lnSpc>
                <a:spcPts val="3499"/>
              </a:lnSpc>
            </a:pPr>
            <a:r>
              <a:rPr lang="en-US" sz="2499">
                <a:solidFill>
                  <a:srgbClr val="000000"/>
                </a:solidFill>
                <a:latin typeface="Inter Medium"/>
              </a:rPr>
              <a:t>Objectives</a:t>
            </a:r>
          </a:p>
        </p:txBody>
      </p:sp>
      <p:sp>
        <p:nvSpPr>
          <p:cNvPr name="TextBox 39" id="39"/>
          <p:cNvSpPr txBox="true"/>
          <p:nvPr/>
        </p:nvSpPr>
        <p:spPr>
          <a:xfrm rot="0">
            <a:off x="7394131" y="7765056"/>
            <a:ext cx="3614553" cy="422238"/>
          </a:xfrm>
          <a:prstGeom prst="rect">
            <a:avLst/>
          </a:prstGeom>
        </p:spPr>
        <p:txBody>
          <a:bodyPr anchor="t" rtlCol="false" tIns="0" lIns="0" bIns="0" rIns="0">
            <a:spAutoFit/>
          </a:bodyPr>
          <a:lstStyle/>
          <a:p>
            <a:pPr>
              <a:lnSpc>
                <a:spcPts val="3499"/>
              </a:lnSpc>
            </a:pPr>
            <a:r>
              <a:rPr lang="en-US" sz="2499">
                <a:solidFill>
                  <a:srgbClr val="000000"/>
                </a:solidFill>
                <a:latin typeface="Inter Medium"/>
              </a:rPr>
              <a:t>Conclusion</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6308483" cy="10287000"/>
            <a:chOff x="0" y="0"/>
            <a:chExt cx="1661493" cy="2709333"/>
          </a:xfrm>
        </p:grpSpPr>
        <p:sp>
          <p:nvSpPr>
            <p:cNvPr name="Freeform 3" id="3"/>
            <p:cNvSpPr/>
            <p:nvPr/>
          </p:nvSpPr>
          <p:spPr>
            <a:xfrm flipH="false" flipV="false" rot="0">
              <a:off x="0" y="0"/>
              <a:ext cx="1661494" cy="2709333"/>
            </a:xfrm>
            <a:custGeom>
              <a:avLst/>
              <a:gdLst/>
              <a:ahLst/>
              <a:cxnLst/>
              <a:rect r="r" b="b" t="t" l="l"/>
              <a:pathLst>
                <a:path h="2709333" w="1661494">
                  <a:moveTo>
                    <a:pt x="0" y="0"/>
                  </a:moveTo>
                  <a:lnTo>
                    <a:pt x="1661494" y="0"/>
                  </a:lnTo>
                  <a:lnTo>
                    <a:pt x="1661494" y="2709333"/>
                  </a:lnTo>
                  <a:lnTo>
                    <a:pt x="0" y="2709333"/>
                  </a:lnTo>
                  <a:close/>
                </a:path>
              </a:pathLst>
            </a:custGeom>
            <a:solidFill>
              <a:srgbClr val="17726D"/>
            </a:solidFill>
          </p:spPr>
        </p:sp>
        <p:sp>
          <p:nvSpPr>
            <p:cNvPr name="TextBox 4" id="4"/>
            <p:cNvSpPr txBox="true"/>
            <p:nvPr/>
          </p:nvSpPr>
          <p:spPr>
            <a:xfrm>
              <a:off x="0" y="-47625"/>
              <a:ext cx="1661493" cy="2756958"/>
            </a:xfrm>
            <a:prstGeom prst="rect">
              <a:avLst/>
            </a:prstGeom>
          </p:spPr>
          <p:txBody>
            <a:bodyPr anchor="ctr" rtlCol="false" tIns="50800" lIns="50800" bIns="50800" rIns="50800"/>
            <a:lstStyle/>
            <a:p>
              <a:pPr algn="ctr">
                <a:lnSpc>
                  <a:spcPts val="2479"/>
                </a:lnSpc>
              </a:pPr>
            </a:p>
          </p:txBody>
        </p:sp>
      </p:grpSp>
      <p:grpSp>
        <p:nvGrpSpPr>
          <p:cNvPr name="Group 5" id="5"/>
          <p:cNvGrpSpPr/>
          <p:nvPr/>
        </p:nvGrpSpPr>
        <p:grpSpPr>
          <a:xfrm rot="0">
            <a:off x="1028700" y="1559323"/>
            <a:ext cx="7168383" cy="7168355"/>
            <a:chOff x="0" y="0"/>
            <a:chExt cx="6350000" cy="6349975"/>
          </a:xfrm>
        </p:grpSpPr>
        <p:sp>
          <p:nvSpPr>
            <p:cNvPr name="Freeform 6" id="6"/>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2"/>
              <a:stretch>
                <a:fillRect l="-25046" t="0" r="-25046" b="0"/>
              </a:stretch>
            </a:blipFill>
          </p:spPr>
        </p:sp>
      </p:grpSp>
      <p:sp>
        <p:nvSpPr>
          <p:cNvPr name="AutoShape 7" id="7"/>
          <p:cNvSpPr/>
          <p:nvPr/>
        </p:nvSpPr>
        <p:spPr>
          <a:xfrm>
            <a:off x="9144000" y="2925657"/>
            <a:ext cx="6468998" cy="0"/>
          </a:xfrm>
          <a:prstGeom prst="line">
            <a:avLst/>
          </a:prstGeom>
          <a:ln cap="flat" w="76200">
            <a:solidFill>
              <a:srgbClr val="EAE4D2"/>
            </a:solidFill>
            <a:prstDash val="solid"/>
            <a:headEnd type="none" len="sm" w="sm"/>
            <a:tailEnd type="none" len="sm" w="sm"/>
          </a:ln>
        </p:spPr>
      </p:sp>
      <p:sp>
        <p:nvSpPr>
          <p:cNvPr name="Freeform 8" id="8"/>
          <p:cNvSpPr/>
          <p:nvPr/>
        </p:nvSpPr>
        <p:spPr>
          <a:xfrm flipH="false" flipV="false" rot="0">
            <a:off x="1028700" y="1559323"/>
            <a:ext cx="1189176" cy="1137285"/>
          </a:xfrm>
          <a:custGeom>
            <a:avLst/>
            <a:gdLst/>
            <a:ahLst/>
            <a:cxnLst/>
            <a:rect r="r" b="b" t="t" l="l"/>
            <a:pathLst>
              <a:path h="1137285" w="1189176">
                <a:moveTo>
                  <a:pt x="0" y="0"/>
                </a:moveTo>
                <a:lnTo>
                  <a:pt x="1189176" y="0"/>
                </a:lnTo>
                <a:lnTo>
                  <a:pt x="1189176" y="1137285"/>
                </a:lnTo>
                <a:lnTo>
                  <a:pt x="0" y="113728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9" id="9"/>
          <p:cNvGrpSpPr/>
          <p:nvPr/>
        </p:nvGrpSpPr>
        <p:grpSpPr>
          <a:xfrm rot="0">
            <a:off x="1028700" y="8881660"/>
            <a:ext cx="715180" cy="715180"/>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6200" cap="sq">
              <a:solidFill>
                <a:srgbClr val="EAE4D2"/>
              </a:solidFill>
              <a:prstDash val="solid"/>
              <a:miter/>
            </a:ln>
          </p:spPr>
        </p:sp>
        <p:sp>
          <p:nvSpPr>
            <p:cNvPr name="TextBox 11" id="11"/>
            <p:cNvSpPr txBox="true"/>
            <p:nvPr/>
          </p:nvSpPr>
          <p:spPr>
            <a:xfrm>
              <a:off x="76200" y="28575"/>
              <a:ext cx="660400" cy="708025"/>
            </a:xfrm>
            <a:prstGeom prst="rect">
              <a:avLst/>
            </a:prstGeom>
          </p:spPr>
          <p:txBody>
            <a:bodyPr anchor="ctr" rtlCol="false" tIns="50800" lIns="50800" bIns="50800" rIns="50800"/>
            <a:lstStyle/>
            <a:p>
              <a:pPr algn="ctr">
                <a:lnSpc>
                  <a:spcPts val="2479"/>
                </a:lnSpc>
              </a:pPr>
            </a:p>
          </p:txBody>
        </p:sp>
      </p:grpSp>
      <p:grpSp>
        <p:nvGrpSpPr>
          <p:cNvPr name="Group 12" id="12"/>
          <p:cNvGrpSpPr/>
          <p:nvPr/>
        </p:nvGrpSpPr>
        <p:grpSpPr>
          <a:xfrm rot="0">
            <a:off x="14871011" y="6031106"/>
            <a:ext cx="5402508" cy="5402508"/>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6F6F6"/>
              </a:solidFill>
              <a:prstDash val="solid"/>
              <a:miter/>
            </a:ln>
          </p:spPr>
        </p:sp>
        <p:sp>
          <p:nvSpPr>
            <p:cNvPr name="TextBox 14" id="14"/>
            <p:cNvSpPr txBox="true"/>
            <p:nvPr/>
          </p:nvSpPr>
          <p:spPr>
            <a:xfrm>
              <a:off x="76200" y="28575"/>
              <a:ext cx="660400" cy="708025"/>
            </a:xfrm>
            <a:prstGeom prst="rect">
              <a:avLst/>
            </a:prstGeom>
          </p:spPr>
          <p:txBody>
            <a:bodyPr anchor="ctr" rtlCol="false" tIns="50800" lIns="50800" bIns="50800" rIns="50800"/>
            <a:lstStyle/>
            <a:p>
              <a:pPr algn="ctr">
                <a:lnSpc>
                  <a:spcPts val="2479"/>
                </a:lnSpc>
              </a:pPr>
            </a:p>
          </p:txBody>
        </p:sp>
      </p:grpSp>
      <p:sp>
        <p:nvSpPr>
          <p:cNvPr name="TextBox 15" id="15"/>
          <p:cNvSpPr txBox="true"/>
          <p:nvPr/>
        </p:nvSpPr>
        <p:spPr>
          <a:xfrm rot="0">
            <a:off x="9091101" y="1654573"/>
            <a:ext cx="8168199" cy="994410"/>
          </a:xfrm>
          <a:prstGeom prst="rect">
            <a:avLst/>
          </a:prstGeom>
        </p:spPr>
        <p:txBody>
          <a:bodyPr anchor="t" rtlCol="false" tIns="0" lIns="0" bIns="0" rIns="0">
            <a:spAutoFit/>
          </a:bodyPr>
          <a:lstStyle/>
          <a:p>
            <a:pPr>
              <a:lnSpc>
                <a:spcPts val="7560"/>
              </a:lnSpc>
            </a:pPr>
            <a:r>
              <a:rPr lang="en-US" sz="7200">
                <a:solidFill>
                  <a:srgbClr val="17726D"/>
                </a:solidFill>
                <a:latin typeface="Inter Bold"/>
              </a:rPr>
              <a:t>BACKGROUND</a:t>
            </a:r>
          </a:p>
        </p:txBody>
      </p:sp>
      <p:sp>
        <p:nvSpPr>
          <p:cNvPr name="TextBox 16" id="16"/>
          <p:cNvSpPr txBox="true"/>
          <p:nvPr/>
        </p:nvSpPr>
        <p:spPr>
          <a:xfrm rot="0">
            <a:off x="9091101" y="3411048"/>
            <a:ext cx="8769389" cy="4220039"/>
          </a:xfrm>
          <a:prstGeom prst="rect">
            <a:avLst/>
          </a:prstGeom>
        </p:spPr>
        <p:txBody>
          <a:bodyPr anchor="t" rtlCol="false" tIns="0" lIns="0" bIns="0" rIns="0">
            <a:spAutoFit/>
          </a:bodyPr>
          <a:lstStyle/>
          <a:p>
            <a:pPr algn="just" marL="0" indent="0" lvl="0">
              <a:lnSpc>
                <a:spcPts val="4224"/>
              </a:lnSpc>
            </a:pPr>
            <a:r>
              <a:rPr lang="en-US" sz="2400" spc="96">
                <a:solidFill>
                  <a:srgbClr val="000000"/>
                </a:solidFill>
                <a:latin typeface="Open Sans"/>
              </a:rPr>
              <a:t>Skincare has become a frequent topic of discussion lately, among both women and men. There are numerous skincare brands offering a wide range of products for personal care. When people decide to purchase skincare items, they naturally focus on the product's ingredients and its functions. However, due to the sheer variety of products and brands available, individuals often find it challenging to make a choice. </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3270195" y="0"/>
            <a:ext cx="5017805" cy="10287000"/>
            <a:chOff x="0" y="0"/>
            <a:chExt cx="1321562" cy="2709333"/>
          </a:xfrm>
        </p:grpSpPr>
        <p:sp>
          <p:nvSpPr>
            <p:cNvPr name="Freeform 3" id="3"/>
            <p:cNvSpPr/>
            <p:nvPr/>
          </p:nvSpPr>
          <p:spPr>
            <a:xfrm flipH="false" flipV="false" rot="0">
              <a:off x="0" y="0"/>
              <a:ext cx="1321562" cy="2709333"/>
            </a:xfrm>
            <a:custGeom>
              <a:avLst/>
              <a:gdLst/>
              <a:ahLst/>
              <a:cxnLst/>
              <a:rect r="r" b="b" t="t" l="l"/>
              <a:pathLst>
                <a:path h="2709333" w="1321562">
                  <a:moveTo>
                    <a:pt x="0" y="0"/>
                  </a:moveTo>
                  <a:lnTo>
                    <a:pt x="1321562" y="0"/>
                  </a:lnTo>
                  <a:lnTo>
                    <a:pt x="1321562" y="2709333"/>
                  </a:lnTo>
                  <a:lnTo>
                    <a:pt x="0" y="2709333"/>
                  </a:lnTo>
                  <a:close/>
                </a:path>
              </a:pathLst>
            </a:custGeom>
            <a:solidFill>
              <a:srgbClr val="17726D"/>
            </a:solidFill>
          </p:spPr>
        </p:sp>
        <p:sp>
          <p:nvSpPr>
            <p:cNvPr name="TextBox 4" id="4"/>
            <p:cNvSpPr txBox="true"/>
            <p:nvPr/>
          </p:nvSpPr>
          <p:spPr>
            <a:xfrm>
              <a:off x="0" y="-47625"/>
              <a:ext cx="1321562" cy="2756958"/>
            </a:xfrm>
            <a:prstGeom prst="rect">
              <a:avLst/>
            </a:prstGeom>
          </p:spPr>
          <p:txBody>
            <a:bodyPr anchor="ctr" rtlCol="false" tIns="50800" lIns="50800" bIns="50800" rIns="50800"/>
            <a:lstStyle/>
            <a:p>
              <a:pPr algn="ctr">
                <a:lnSpc>
                  <a:spcPts val="2479"/>
                </a:lnSpc>
              </a:pPr>
            </a:p>
          </p:txBody>
        </p:sp>
      </p:grpSp>
      <p:grpSp>
        <p:nvGrpSpPr>
          <p:cNvPr name="Group 5" id="5"/>
          <p:cNvGrpSpPr/>
          <p:nvPr/>
        </p:nvGrpSpPr>
        <p:grpSpPr>
          <a:xfrm rot="0">
            <a:off x="17259300" y="9151339"/>
            <a:ext cx="1028700" cy="1135661"/>
            <a:chOff x="0" y="0"/>
            <a:chExt cx="270933" cy="299104"/>
          </a:xfrm>
        </p:grpSpPr>
        <p:sp>
          <p:nvSpPr>
            <p:cNvPr name="Freeform 6" id="6"/>
            <p:cNvSpPr/>
            <p:nvPr/>
          </p:nvSpPr>
          <p:spPr>
            <a:xfrm flipH="false" flipV="false" rot="0">
              <a:off x="0" y="0"/>
              <a:ext cx="270933" cy="299104"/>
            </a:xfrm>
            <a:custGeom>
              <a:avLst/>
              <a:gdLst/>
              <a:ahLst/>
              <a:cxnLst/>
              <a:rect r="r" b="b" t="t" l="l"/>
              <a:pathLst>
                <a:path h="299104" w="270933">
                  <a:moveTo>
                    <a:pt x="0" y="0"/>
                  </a:moveTo>
                  <a:lnTo>
                    <a:pt x="270933" y="0"/>
                  </a:lnTo>
                  <a:lnTo>
                    <a:pt x="270933" y="299104"/>
                  </a:lnTo>
                  <a:lnTo>
                    <a:pt x="0" y="299104"/>
                  </a:lnTo>
                  <a:close/>
                </a:path>
              </a:pathLst>
            </a:custGeom>
            <a:solidFill>
              <a:srgbClr val="EAE4D2"/>
            </a:solidFill>
          </p:spPr>
        </p:sp>
        <p:sp>
          <p:nvSpPr>
            <p:cNvPr name="TextBox 7" id="7"/>
            <p:cNvSpPr txBox="true"/>
            <p:nvPr/>
          </p:nvSpPr>
          <p:spPr>
            <a:xfrm>
              <a:off x="0" y="-47625"/>
              <a:ext cx="270933" cy="346729"/>
            </a:xfrm>
            <a:prstGeom prst="rect">
              <a:avLst/>
            </a:prstGeom>
          </p:spPr>
          <p:txBody>
            <a:bodyPr anchor="ctr" rtlCol="false" tIns="50800" lIns="50800" bIns="50800" rIns="50800"/>
            <a:lstStyle/>
            <a:p>
              <a:pPr algn="ctr">
                <a:lnSpc>
                  <a:spcPts val="2479"/>
                </a:lnSpc>
              </a:pPr>
            </a:p>
          </p:txBody>
        </p:sp>
      </p:grpSp>
      <p:grpSp>
        <p:nvGrpSpPr>
          <p:cNvPr name="Group 8" id="8"/>
          <p:cNvGrpSpPr/>
          <p:nvPr/>
        </p:nvGrpSpPr>
        <p:grpSpPr>
          <a:xfrm rot="0">
            <a:off x="10866642" y="0"/>
            <a:ext cx="1028700" cy="1135661"/>
            <a:chOff x="0" y="0"/>
            <a:chExt cx="270933" cy="299104"/>
          </a:xfrm>
        </p:grpSpPr>
        <p:sp>
          <p:nvSpPr>
            <p:cNvPr name="Freeform 9" id="9"/>
            <p:cNvSpPr/>
            <p:nvPr/>
          </p:nvSpPr>
          <p:spPr>
            <a:xfrm flipH="false" flipV="false" rot="0">
              <a:off x="0" y="0"/>
              <a:ext cx="270933" cy="299104"/>
            </a:xfrm>
            <a:custGeom>
              <a:avLst/>
              <a:gdLst/>
              <a:ahLst/>
              <a:cxnLst/>
              <a:rect r="r" b="b" t="t" l="l"/>
              <a:pathLst>
                <a:path h="299104" w="270933">
                  <a:moveTo>
                    <a:pt x="0" y="0"/>
                  </a:moveTo>
                  <a:lnTo>
                    <a:pt x="270933" y="0"/>
                  </a:lnTo>
                  <a:lnTo>
                    <a:pt x="270933" y="299104"/>
                  </a:lnTo>
                  <a:lnTo>
                    <a:pt x="0" y="299104"/>
                  </a:lnTo>
                  <a:close/>
                </a:path>
              </a:pathLst>
            </a:custGeom>
            <a:solidFill>
              <a:srgbClr val="EAE4D2"/>
            </a:solidFill>
          </p:spPr>
        </p:sp>
        <p:sp>
          <p:nvSpPr>
            <p:cNvPr name="TextBox 10" id="10"/>
            <p:cNvSpPr txBox="true"/>
            <p:nvPr/>
          </p:nvSpPr>
          <p:spPr>
            <a:xfrm>
              <a:off x="0" y="-47625"/>
              <a:ext cx="270933" cy="346729"/>
            </a:xfrm>
            <a:prstGeom prst="rect">
              <a:avLst/>
            </a:prstGeom>
          </p:spPr>
          <p:txBody>
            <a:bodyPr anchor="ctr" rtlCol="false" tIns="50800" lIns="50800" bIns="50800" rIns="50800"/>
            <a:lstStyle/>
            <a:p>
              <a:pPr algn="ctr">
                <a:lnSpc>
                  <a:spcPts val="2479"/>
                </a:lnSpc>
              </a:pPr>
            </a:p>
          </p:txBody>
        </p:sp>
      </p:grpSp>
      <p:grpSp>
        <p:nvGrpSpPr>
          <p:cNvPr name="Group 11" id="11"/>
          <p:cNvGrpSpPr/>
          <p:nvPr/>
        </p:nvGrpSpPr>
        <p:grpSpPr>
          <a:xfrm rot="0">
            <a:off x="11895342" y="1135661"/>
            <a:ext cx="5363958" cy="8015678"/>
            <a:chOff x="0" y="0"/>
            <a:chExt cx="7151943" cy="10687570"/>
          </a:xfrm>
        </p:grpSpPr>
        <p:pic>
          <p:nvPicPr>
            <p:cNvPr name="Picture 12" id="12"/>
            <p:cNvPicPr>
              <a:picLocks noChangeAspect="true"/>
            </p:cNvPicPr>
            <p:nvPr/>
          </p:nvPicPr>
          <p:blipFill>
            <a:blip r:embed="rId2"/>
            <a:srcRect l="28407" t="0" r="27008" b="0"/>
            <a:stretch>
              <a:fillRect/>
            </a:stretch>
          </p:blipFill>
          <p:spPr>
            <a:xfrm flipH="false" flipV="false">
              <a:off x="0" y="0"/>
              <a:ext cx="7151943" cy="10687570"/>
            </a:xfrm>
            <a:prstGeom prst="rect">
              <a:avLst/>
            </a:prstGeom>
          </p:spPr>
        </p:pic>
      </p:grpSp>
      <p:grpSp>
        <p:nvGrpSpPr>
          <p:cNvPr name="Group 13" id="13"/>
          <p:cNvGrpSpPr/>
          <p:nvPr/>
        </p:nvGrpSpPr>
        <p:grpSpPr>
          <a:xfrm rot="0">
            <a:off x="3268930" y="-1565593"/>
            <a:ext cx="5402508" cy="5402508"/>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6F6F6"/>
              </a:solidFill>
              <a:prstDash val="solid"/>
              <a:miter/>
            </a:ln>
          </p:spPr>
        </p:sp>
        <p:sp>
          <p:nvSpPr>
            <p:cNvPr name="TextBox 15" id="15"/>
            <p:cNvSpPr txBox="true"/>
            <p:nvPr/>
          </p:nvSpPr>
          <p:spPr>
            <a:xfrm>
              <a:off x="76200" y="28575"/>
              <a:ext cx="660400" cy="708025"/>
            </a:xfrm>
            <a:prstGeom prst="rect">
              <a:avLst/>
            </a:prstGeom>
          </p:spPr>
          <p:txBody>
            <a:bodyPr anchor="ctr" rtlCol="false" tIns="50800" lIns="50800" bIns="50800" rIns="50800"/>
            <a:lstStyle/>
            <a:p>
              <a:pPr algn="ctr">
                <a:lnSpc>
                  <a:spcPts val="2479"/>
                </a:lnSpc>
              </a:pPr>
            </a:p>
          </p:txBody>
        </p:sp>
      </p:grpSp>
      <p:sp>
        <p:nvSpPr>
          <p:cNvPr name="TextBox 16" id="16"/>
          <p:cNvSpPr txBox="true"/>
          <p:nvPr/>
        </p:nvSpPr>
        <p:spPr>
          <a:xfrm rot="0">
            <a:off x="1028700" y="1529165"/>
            <a:ext cx="7158103" cy="994410"/>
          </a:xfrm>
          <a:prstGeom prst="rect">
            <a:avLst/>
          </a:prstGeom>
        </p:spPr>
        <p:txBody>
          <a:bodyPr anchor="t" rtlCol="false" tIns="0" lIns="0" bIns="0" rIns="0">
            <a:spAutoFit/>
          </a:bodyPr>
          <a:lstStyle/>
          <a:p>
            <a:pPr>
              <a:lnSpc>
                <a:spcPts val="7560"/>
              </a:lnSpc>
            </a:pPr>
            <a:r>
              <a:rPr lang="en-US" sz="7200">
                <a:solidFill>
                  <a:srgbClr val="17726D"/>
                </a:solidFill>
                <a:latin typeface="Inter Bold"/>
              </a:rPr>
              <a:t>PROBLEMS</a:t>
            </a:r>
          </a:p>
        </p:txBody>
      </p:sp>
      <p:sp>
        <p:nvSpPr>
          <p:cNvPr name="AutoShape 17" id="17"/>
          <p:cNvSpPr/>
          <p:nvPr/>
        </p:nvSpPr>
        <p:spPr>
          <a:xfrm>
            <a:off x="1085850" y="2813117"/>
            <a:ext cx="0" cy="1442010"/>
          </a:xfrm>
          <a:prstGeom prst="line">
            <a:avLst/>
          </a:prstGeom>
          <a:ln cap="flat" w="76200">
            <a:solidFill>
              <a:srgbClr val="EAE4D2"/>
            </a:solidFill>
            <a:prstDash val="solid"/>
            <a:headEnd type="none" len="sm" w="sm"/>
            <a:tailEnd type="none" len="sm" w="sm"/>
          </a:ln>
        </p:spPr>
      </p:sp>
      <p:grpSp>
        <p:nvGrpSpPr>
          <p:cNvPr name="Group 18" id="18"/>
          <p:cNvGrpSpPr/>
          <p:nvPr/>
        </p:nvGrpSpPr>
        <p:grpSpPr>
          <a:xfrm rot="0">
            <a:off x="10196488" y="1215940"/>
            <a:ext cx="715180" cy="715180"/>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6200" cap="sq">
              <a:solidFill>
                <a:srgbClr val="17726D"/>
              </a:solidFill>
              <a:prstDash val="solid"/>
              <a:miter/>
            </a:ln>
          </p:spPr>
        </p:sp>
        <p:sp>
          <p:nvSpPr>
            <p:cNvPr name="TextBox 20" id="20"/>
            <p:cNvSpPr txBox="true"/>
            <p:nvPr/>
          </p:nvSpPr>
          <p:spPr>
            <a:xfrm>
              <a:off x="76200" y="28575"/>
              <a:ext cx="660400" cy="708025"/>
            </a:xfrm>
            <a:prstGeom prst="rect">
              <a:avLst/>
            </a:prstGeom>
          </p:spPr>
          <p:txBody>
            <a:bodyPr anchor="ctr" rtlCol="false" tIns="50800" lIns="50800" bIns="50800" rIns="50800"/>
            <a:lstStyle/>
            <a:p>
              <a:pPr algn="ctr">
                <a:lnSpc>
                  <a:spcPts val="2479"/>
                </a:lnSpc>
              </a:pPr>
            </a:p>
          </p:txBody>
        </p:sp>
      </p:grpSp>
      <p:sp>
        <p:nvSpPr>
          <p:cNvPr name="TextBox 21" id="21"/>
          <p:cNvSpPr txBox="true"/>
          <p:nvPr/>
        </p:nvSpPr>
        <p:spPr>
          <a:xfrm rot="0">
            <a:off x="983674" y="4550317"/>
            <a:ext cx="9882968" cy="3686677"/>
          </a:xfrm>
          <a:prstGeom prst="rect">
            <a:avLst/>
          </a:prstGeom>
        </p:spPr>
        <p:txBody>
          <a:bodyPr anchor="t" rtlCol="false" tIns="0" lIns="0" bIns="0" rIns="0">
            <a:spAutoFit/>
          </a:bodyPr>
          <a:lstStyle/>
          <a:p>
            <a:pPr algn="just">
              <a:lnSpc>
                <a:spcPts val="4224"/>
              </a:lnSpc>
            </a:pPr>
            <a:r>
              <a:rPr lang="en-US" sz="2400" spc="96">
                <a:solidFill>
                  <a:srgbClr val="000000"/>
                </a:solidFill>
                <a:latin typeface="Open Sans"/>
              </a:rPr>
              <a:t>Due to the sheer variety of products and brands available, individuals often find it challenging to make a choice. Moreover, making the wrong choice can have adverse effects on the skin, including irritation, breakouts, or allergies. Therefore, there is a need for a way to assist people in finding skincare products that suit their skin types without difficulty </a:t>
            </a:r>
          </a:p>
          <a:p>
            <a:pPr algn="just" marL="0" indent="0" lvl="0">
              <a:lnSpc>
                <a:spcPts val="4224"/>
              </a:lnSpc>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839945" y="6515138"/>
            <a:ext cx="6028378" cy="2314864"/>
            <a:chOff x="0" y="0"/>
            <a:chExt cx="8037837" cy="3086485"/>
          </a:xfrm>
        </p:grpSpPr>
        <p:pic>
          <p:nvPicPr>
            <p:cNvPr name="Picture 3" id="3"/>
            <p:cNvPicPr>
              <a:picLocks noChangeAspect="true"/>
            </p:cNvPicPr>
            <p:nvPr/>
          </p:nvPicPr>
          <p:blipFill>
            <a:blip r:embed="rId2"/>
            <a:srcRect l="0" t="16242" r="0" b="16242"/>
            <a:stretch>
              <a:fillRect/>
            </a:stretch>
          </p:blipFill>
          <p:spPr>
            <a:xfrm flipH="false" flipV="false">
              <a:off x="0" y="0"/>
              <a:ext cx="8037837" cy="3086485"/>
            </a:xfrm>
            <a:prstGeom prst="rect">
              <a:avLst/>
            </a:prstGeom>
          </p:spPr>
        </p:pic>
      </p:grpSp>
      <p:grpSp>
        <p:nvGrpSpPr>
          <p:cNvPr name="Group 4" id="4"/>
          <p:cNvGrpSpPr/>
          <p:nvPr/>
        </p:nvGrpSpPr>
        <p:grpSpPr>
          <a:xfrm rot="0">
            <a:off x="839945" y="4024168"/>
            <a:ext cx="6028378" cy="2314864"/>
            <a:chOff x="0" y="0"/>
            <a:chExt cx="8037837" cy="3086485"/>
          </a:xfrm>
        </p:grpSpPr>
        <p:pic>
          <p:nvPicPr>
            <p:cNvPr name="Picture 5" id="5"/>
            <p:cNvPicPr>
              <a:picLocks noChangeAspect="true"/>
            </p:cNvPicPr>
            <p:nvPr/>
          </p:nvPicPr>
          <p:blipFill>
            <a:blip r:embed="rId3"/>
            <a:srcRect l="0" t="36137" r="0" b="6263"/>
            <a:stretch>
              <a:fillRect/>
            </a:stretch>
          </p:blipFill>
          <p:spPr>
            <a:xfrm flipH="false" flipV="false">
              <a:off x="0" y="0"/>
              <a:ext cx="8037837" cy="3086485"/>
            </a:xfrm>
            <a:prstGeom prst="rect">
              <a:avLst/>
            </a:prstGeom>
          </p:spPr>
        </p:pic>
      </p:grpSp>
      <p:grpSp>
        <p:nvGrpSpPr>
          <p:cNvPr name="Group 6" id="6"/>
          <p:cNvGrpSpPr/>
          <p:nvPr/>
        </p:nvGrpSpPr>
        <p:grpSpPr>
          <a:xfrm rot="0">
            <a:off x="7718306" y="0"/>
            <a:ext cx="10569694" cy="10287000"/>
            <a:chOff x="0" y="0"/>
            <a:chExt cx="2783788" cy="2709333"/>
          </a:xfrm>
        </p:grpSpPr>
        <p:sp>
          <p:nvSpPr>
            <p:cNvPr name="Freeform 7" id="7"/>
            <p:cNvSpPr/>
            <p:nvPr/>
          </p:nvSpPr>
          <p:spPr>
            <a:xfrm flipH="false" flipV="false" rot="0">
              <a:off x="0" y="0"/>
              <a:ext cx="2783788" cy="2709333"/>
            </a:xfrm>
            <a:custGeom>
              <a:avLst/>
              <a:gdLst/>
              <a:ahLst/>
              <a:cxnLst/>
              <a:rect r="r" b="b" t="t" l="l"/>
              <a:pathLst>
                <a:path h="2709333" w="2783788">
                  <a:moveTo>
                    <a:pt x="0" y="0"/>
                  </a:moveTo>
                  <a:lnTo>
                    <a:pt x="2783788" y="0"/>
                  </a:lnTo>
                  <a:lnTo>
                    <a:pt x="2783788" y="2709333"/>
                  </a:lnTo>
                  <a:lnTo>
                    <a:pt x="0" y="2709333"/>
                  </a:lnTo>
                  <a:close/>
                </a:path>
              </a:pathLst>
            </a:custGeom>
            <a:solidFill>
              <a:srgbClr val="17726D"/>
            </a:solidFill>
          </p:spPr>
        </p:sp>
        <p:sp>
          <p:nvSpPr>
            <p:cNvPr name="TextBox 8" id="8"/>
            <p:cNvSpPr txBox="true"/>
            <p:nvPr/>
          </p:nvSpPr>
          <p:spPr>
            <a:xfrm>
              <a:off x="0" y="-47625"/>
              <a:ext cx="2783788" cy="2756958"/>
            </a:xfrm>
            <a:prstGeom prst="rect">
              <a:avLst/>
            </a:prstGeom>
          </p:spPr>
          <p:txBody>
            <a:bodyPr anchor="ctr" rtlCol="false" tIns="50800" lIns="50800" bIns="50800" rIns="50800"/>
            <a:lstStyle/>
            <a:p>
              <a:pPr algn="ctr">
                <a:lnSpc>
                  <a:spcPts val="2479"/>
                </a:lnSpc>
              </a:pPr>
            </a:p>
          </p:txBody>
        </p:sp>
      </p:grpSp>
      <p:sp>
        <p:nvSpPr>
          <p:cNvPr name="Freeform 9" id="9"/>
          <p:cNvSpPr/>
          <p:nvPr/>
        </p:nvSpPr>
        <p:spPr>
          <a:xfrm flipH="false" flipV="false" rot="0">
            <a:off x="839945" y="9258300"/>
            <a:ext cx="586293" cy="483692"/>
          </a:xfrm>
          <a:custGeom>
            <a:avLst/>
            <a:gdLst/>
            <a:ahLst/>
            <a:cxnLst/>
            <a:rect r="r" b="b" t="t" l="l"/>
            <a:pathLst>
              <a:path h="483692" w="586293">
                <a:moveTo>
                  <a:pt x="0" y="0"/>
                </a:moveTo>
                <a:lnTo>
                  <a:pt x="586293" y="0"/>
                </a:lnTo>
                <a:lnTo>
                  <a:pt x="586293" y="483692"/>
                </a:lnTo>
                <a:lnTo>
                  <a:pt x="0" y="48369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AutoShape 10" id="10"/>
          <p:cNvSpPr/>
          <p:nvPr/>
        </p:nvSpPr>
        <p:spPr>
          <a:xfrm>
            <a:off x="887570" y="3073349"/>
            <a:ext cx="1858299" cy="0"/>
          </a:xfrm>
          <a:prstGeom prst="line">
            <a:avLst/>
          </a:prstGeom>
          <a:ln cap="flat" w="76200">
            <a:solidFill>
              <a:srgbClr val="EAE4D2"/>
            </a:solidFill>
            <a:prstDash val="solid"/>
            <a:headEnd type="none" len="sm" w="sm"/>
            <a:tailEnd type="none" len="sm" w="sm"/>
          </a:ln>
        </p:spPr>
      </p:sp>
      <p:sp>
        <p:nvSpPr>
          <p:cNvPr name="TextBox 11" id="11"/>
          <p:cNvSpPr txBox="true"/>
          <p:nvPr/>
        </p:nvSpPr>
        <p:spPr>
          <a:xfrm rot="0">
            <a:off x="839945" y="1644983"/>
            <a:ext cx="6818840" cy="994410"/>
          </a:xfrm>
          <a:prstGeom prst="rect">
            <a:avLst/>
          </a:prstGeom>
        </p:spPr>
        <p:txBody>
          <a:bodyPr anchor="t" rtlCol="false" tIns="0" lIns="0" bIns="0" rIns="0">
            <a:spAutoFit/>
          </a:bodyPr>
          <a:lstStyle/>
          <a:p>
            <a:pPr>
              <a:lnSpc>
                <a:spcPts val="7560"/>
              </a:lnSpc>
            </a:pPr>
            <a:r>
              <a:rPr lang="en-US" sz="7200">
                <a:solidFill>
                  <a:srgbClr val="17726D"/>
                </a:solidFill>
                <a:latin typeface="Inter Bold"/>
              </a:rPr>
              <a:t>OBJECTIVES</a:t>
            </a:r>
          </a:p>
        </p:txBody>
      </p:sp>
      <p:sp>
        <p:nvSpPr>
          <p:cNvPr name="TextBox 12" id="12"/>
          <p:cNvSpPr txBox="true"/>
          <p:nvPr/>
        </p:nvSpPr>
        <p:spPr>
          <a:xfrm rot="0">
            <a:off x="8960945" y="3016199"/>
            <a:ext cx="7641844" cy="1417320"/>
          </a:xfrm>
          <a:prstGeom prst="rect">
            <a:avLst/>
          </a:prstGeom>
        </p:spPr>
        <p:txBody>
          <a:bodyPr anchor="t" rtlCol="false" tIns="0" lIns="0" bIns="0" rIns="0">
            <a:spAutoFit/>
          </a:bodyPr>
          <a:lstStyle/>
          <a:p>
            <a:pPr>
              <a:lnSpc>
                <a:spcPts val="3779"/>
              </a:lnSpc>
            </a:pPr>
            <a:r>
              <a:rPr lang="en-US" sz="2699">
                <a:solidFill>
                  <a:srgbClr val="FFFFFF"/>
                </a:solidFill>
                <a:latin typeface="Inter Bold"/>
              </a:rPr>
              <a:t>To solve the complex challenges in skincare through  the application of cosine similarity in  recommendation  systems .</a:t>
            </a:r>
          </a:p>
        </p:txBody>
      </p:sp>
      <p:sp>
        <p:nvSpPr>
          <p:cNvPr name="TextBox 13" id="13"/>
          <p:cNvSpPr txBox="true"/>
          <p:nvPr/>
        </p:nvSpPr>
        <p:spPr>
          <a:xfrm rot="0">
            <a:off x="8960945" y="4916444"/>
            <a:ext cx="7641844" cy="2768977"/>
          </a:xfrm>
          <a:prstGeom prst="rect">
            <a:avLst/>
          </a:prstGeom>
        </p:spPr>
        <p:txBody>
          <a:bodyPr anchor="t" rtlCol="false" tIns="0" lIns="0" bIns="0" rIns="0">
            <a:spAutoFit/>
          </a:bodyPr>
          <a:lstStyle/>
          <a:p>
            <a:pPr algn="just" marL="0" indent="0" lvl="0">
              <a:lnSpc>
                <a:spcPts val="3720"/>
              </a:lnSpc>
            </a:pPr>
            <a:r>
              <a:rPr lang="en-US" sz="2400">
                <a:solidFill>
                  <a:srgbClr val="FFFFFF"/>
                </a:solidFill>
                <a:latin typeface="Open Sans"/>
              </a:rPr>
              <a:t>This approach combines  cosine similarity  technology with current dermatology principles to develop a skincare recommendation system based on skin type and skin concerns. This research also delves into the theoretical field of dermatology by formulating and testing  new theories based on in-depth data analysis.</a:t>
            </a:r>
          </a:p>
        </p:txBody>
      </p:sp>
    </p:spTree>
  </p:cSld>
  <p:clrMapOvr>
    <a:masterClrMapping/>
  </p:clrMapOvr>
</p:sld>
</file>

<file path=ppt/slides/slide7.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778614" y="0"/>
            <a:ext cx="8120219" cy="10414553"/>
            <a:chOff x="0" y="0"/>
            <a:chExt cx="2138658" cy="2742928"/>
          </a:xfrm>
        </p:grpSpPr>
        <p:sp>
          <p:nvSpPr>
            <p:cNvPr name="Freeform 3" id="3"/>
            <p:cNvSpPr/>
            <p:nvPr/>
          </p:nvSpPr>
          <p:spPr>
            <a:xfrm flipH="false" flipV="false" rot="0">
              <a:off x="0" y="0"/>
              <a:ext cx="2138658" cy="2742928"/>
            </a:xfrm>
            <a:custGeom>
              <a:avLst/>
              <a:gdLst/>
              <a:ahLst/>
              <a:cxnLst/>
              <a:rect r="r" b="b" t="t" l="l"/>
              <a:pathLst>
                <a:path h="2742928" w="2138658">
                  <a:moveTo>
                    <a:pt x="0" y="0"/>
                  </a:moveTo>
                  <a:lnTo>
                    <a:pt x="2138658" y="0"/>
                  </a:lnTo>
                  <a:lnTo>
                    <a:pt x="2138658" y="2742928"/>
                  </a:lnTo>
                  <a:lnTo>
                    <a:pt x="0" y="2742928"/>
                  </a:lnTo>
                  <a:close/>
                </a:path>
              </a:pathLst>
            </a:custGeom>
            <a:solidFill>
              <a:srgbClr val="17726D"/>
            </a:solidFill>
          </p:spPr>
        </p:sp>
        <p:sp>
          <p:nvSpPr>
            <p:cNvPr name="TextBox 4" id="4"/>
            <p:cNvSpPr txBox="true"/>
            <p:nvPr/>
          </p:nvSpPr>
          <p:spPr>
            <a:xfrm>
              <a:off x="0" y="-47625"/>
              <a:ext cx="2138658" cy="2790553"/>
            </a:xfrm>
            <a:prstGeom prst="rect">
              <a:avLst/>
            </a:prstGeom>
          </p:spPr>
          <p:txBody>
            <a:bodyPr anchor="ctr" rtlCol="false" tIns="50800" lIns="50800" bIns="50800" rIns="50800"/>
            <a:lstStyle/>
            <a:p>
              <a:pPr algn="ctr">
                <a:lnSpc>
                  <a:spcPts val="2479"/>
                </a:lnSpc>
              </a:pPr>
            </a:p>
          </p:txBody>
        </p:sp>
      </p:grpSp>
      <p:sp>
        <p:nvSpPr>
          <p:cNvPr name="AutoShape 5" id="5"/>
          <p:cNvSpPr/>
          <p:nvPr/>
        </p:nvSpPr>
        <p:spPr>
          <a:xfrm flipV="true">
            <a:off x="1113854" y="5795868"/>
            <a:ext cx="7103149" cy="38100"/>
          </a:xfrm>
          <a:prstGeom prst="line">
            <a:avLst/>
          </a:prstGeom>
          <a:ln cap="flat" w="76200">
            <a:solidFill>
              <a:srgbClr val="EAE4D2"/>
            </a:solidFill>
            <a:prstDash val="solid"/>
            <a:headEnd type="none" len="sm" w="sm"/>
            <a:tailEnd type="none" len="sm" w="sm"/>
          </a:ln>
        </p:spPr>
      </p:sp>
      <p:grpSp>
        <p:nvGrpSpPr>
          <p:cNvPr name="Group 6" id="6"/>
          <p:cNvGrpSpPr/>
          <p:nvPr/>
        </p:nvGrpSpPr>
        <p:grpSpPr>
          <a:xfrm rot="0">
            <a:off x="9537561" y="2338512"/>
            <a:ext cx="536534" cy="536534"/>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7726D"/>
            </a:solidFill>
          </p:spPr>
        </p:sp>
        <p:sp>
          <p:nvSpPr>
            <p:cNvPr name="TextBox 8" id="8"/>
            <p:cNvSpPr txBox="true"/>
            <p:nvPr/>
          </p:nvSpPr>
          <p:spPr>
            <a:xfrm>
              <a:off x="76200" y="28575"/>
              <a:ext cx="660400" cy="708025"/>
            </a:xfrm>
            <a:prstGeom prst="rect">
              <a:avLst/>
            </a:prstGeom>
          </p:spPr>
          <p:txBody>
            <a:bodyPr anchor="ctr" rtlCol="false" tIns="50800" lIns="50800" bIns="50800" rIns="50800"/>
            <a:lstStyle/>
            <a:p>
              <a:pPr algn="ctr">
                <a:lnSpc>
                  <a:spcPts val="2479"/>
                </a:lnSpc>
              </a:pPr>
            </a:p>
          </p:txBody>
        </p:sp>
      </p:grpSp>
      <p:sp>
        <p:nvSpPr>
          <p:cNvPr name="TextBox 9" id="9"/>
          <p:cNvSpPr txBox="true"/>
          <p:nvPr/>
        </p:nvSpPr>
        <p:spPr>
          <a:xfrm rot="0">
            <a:off x="1113854" y="4637736"/>
            <a:ext cx="7784979" cy="994410"/>
          </a:xfrm>
          <a:prstGeom prst="rect">
            <a:avLst/>
          </a:prstGeom>
        </p:spPr>
        <p:txBody>
          <a:bodyPr anchor="t" rtlCol="false" tIns="0" lIns="0" bIns="0" rIns="0">
            <a:spAutoFit/>
          </a:bodyPr>
          <a:lstStyle/>
          <a:p>
            <a:pPr>
              <a:lnSpc>
                <a:spcPts val="7560"/>
              </a:lnSpc>
            </a:pPr>
            <a:r>
              <a:rPr lang="en-US" sz="7200">
                <a:solidFill>
                  <a:srgbClr val="FFFFFF"/>
                </a:solidFill>
                <a:latin typeface="Inter Bold"/>
              </a:rPr>
              <a:t>METHODOLOGY</a:t>
            </a:r>
          </a:p>
        </p:txBody>
      </p:sp>
      <p:sp>
        <p:nvSpPr>
          <p:cNvPr name="TextBox 10" id="10"/>
          <p:cNvSpPr txBox="true"/>
          <p:nvPr/>
        </p:nvSpPr>
        <p:spPr>
          <a:xfrm rot="0">
            <a:off x="10435473" y="2401375"/>
            <a:ext cx="6823827" cy="372708"/>
          </a:xfrm>
          <a:prstGeom prst="rect">
            <a:avLst/>
          </a:prstGeom>
        </p:spPr>
        <p:txBody>
          <a:bodyPr anchor="t" rtlCol="false" tIns="0" lIns="0" bIns="0" rIns="0">
            <a:spAutoFit/>
          </a:bodyPr>
          <a:lstStyle/>
          <a:p>
            <a:pPr algn="just" marL="0" indent="0" lvl="0">
              <a:lnSpc>
                <a:spcPts val="3080"/>
              </a:lnSpc>
            </a:pPr>
            <a:r>
              <a:rPr lang="en-US" sz="2200">
                <a:solidFill>
                  <a:srgbClr val="000000"/>
                </a:solidFill>
                <a:latin typeface="Open Sans"/>
              </a:rPr>
              <a:t>Data Collection and Preprocessing</a:t>
            </a:r>
          </a:p>
        </p:txBody>
      </p:sp>
      <p:grpSp>
        <p:nvGrpSpPr>
          <p:cNvPr name="Group 11" id="11"/>
          <p:cNvGrpSpPr/>
          <p:nvPr/>
        </p:nvGrpSpPr>
        <p:grpSpPr>
          <a:xfrm rot="0">
            <a:off x="16011794" y="8056538"/>
            <a:ext cx="4136867" cy="4136867"/>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6F6F6"/>
              </a:solidFill>
              <a:prstDash val="solid"/>
              <a:miter/>
            </a:ln>
          </p:spPr>
        </p:sp>
        <p:sp>
          <p:nvSpPr>
            <p:cNvPr name="TextBox 13" id="13"/>
            <p:cNvSpPr txBox="true"/>
            <p:nvPr/>
          </p:nvSpPr>
          <p:spPr>
            <a:xfrm>
              <a:off x="76200" y="28575"/>
              <a:ext cx="660400" cy="708025"/>
            </a:xfrm>
            <a:prstGeom prst="rect">
              <a:avLst/>
            </a:prstGeom>
          </p:spPr>
          <p:txBody>
            <a:bodyPr anchor="ctr" rtlCol="false" tIns="50800" lIns="50800" bIns="50800" rIns="50800"/>
            <a:lstStyle/>
            <a:p>
              <a:pPr algn="ctr">
                <a:lnSpc>
                  <a:spcPts val="2479"/>
                </a:lnSpc>
              </a:pPr>
            </a:p>
          </p:txBody>
        </p:sp>
      </p:grpSp>
      <p:sp>
        <p:nvSpPr>
          <p:cNvPr name="TextBox 14" id="14"/>
          <p:cNvSpPr txBox="true"/>
          <p:nvPr/>
        </p:nvSpPr>
        <p:spPr>
          <a:xfrm rot="0">
            <a:off x="10435473" y="3637111"/>
            <a:ext cx="6823827" cy="372708"/>
          </a:xfrm>
          <a:prstGeom prst="rect">
            <a:avLst/>
          </a:prstGeom>
        </p:spPr>
        <p:txBody>
          <a:bodyPr anchor="t" rtlCol="false" tIns="0" lIns="0" bIns="0" rIns="0">
            <a:spAutoFit/>
          </a:bodyPr>
          <a:lstStyle/>
          <a:p>
            <a:pPr algn="just" marL="0" indent="0" lvl="0">
              <a:lnSpc>
                <a:spcPts val="3080"/>
              </a:lnSpc>
            </a:pPr>
            <a:r>
              <a:rPr lang="en-US" sz="2200">
                <a:solidFill>
                  <a:srgbClr val="000000"/>
                </a:solidFill>
                <a:latin typeface="Open Sans"/>
              </a:rPr>
              <a:t>Label Segmentation</a:t>
            </a:r>
          </a:p>
        </p:txBody>
      </p:sp>
      <p:sp>
        <p:nvSpPr>
          <p:cNvPr name="TextBox 15" id="15"/>
          <p:cNvSpPr txBox="true"/>
          <p:nvPr/>
        </p:nvSpPr>
        <p:spPr>
          <a:xfrm rot="0">
            <a:off x="10435473" y="4916705"/>
            <a:ext cx="6823827" cy="372708"/>
          </a:xfrm>
          <a:prstGeom prst="rect">
            <a:avLst/>
          </a:prstGeom>
        </p:spPr>
        <p:txBody>
          <a:bodyPr anchor="t" rtlCol="false" tIns="0" lIns="0" bIns="0" rIns="0">
            <a:spAutoFit/>
          </a:bodyPr>
          <a:lstStyle/>
          <a:p>
            <a:pPr algn="just" marL="0" indent="0" lvl="0">
              <a:lnSpc>
                <a:spcPts val="3080"/>
              </a:lnSpc>
            </a:pPr>
            <a:r>
              <a:rPr lang="en-US" sz="2200">
                <a:solidFill>
                  <a:srgbClr val="000000"/>
                </a:solidFill>
                <a:latin typeface="Open Sans"/>
              </a:rPr>
              <a:t>Document Term Matrix (DTM) Creation </a:t>
            </a:r>
          </a:p>
        </p:txBody>
      </p:sp>
      <p:grpSp>
        <p:nvGrpSpPr>
          <p:cNvPr name="Group 16" id="16"/>
          <p:cNvGrpSpPr/>
          <p:nvPr/>
        </p:nvGrpSpPr>
        <p:grpSpPr>
          <a:xfrm rot="0">
            <a:off x="9537561" y="3574248"/>
            <a:ext cx="536534" cy="536534"/>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2B08F"/>
            </a:solidFill>
          </p:spPr>
        </p:sp>
        <p:sp>
          <p:nvSpPr>
            <p:cNvPr name="TextBox 18" id="18"/>
            <p:cNvSpPr txBox="true"/>
            <p:nvPr/>
          </p:nvSpPr>
          <p:spPr>
            <a:xfrm>
              <a:off x="76200" y="28575"/>
              <a:ext cx="660400" cy="708025"/>
            </a:xfrm>
            <a:prstGeom prst="rect">
              <a:avLst/>
            </a:prstGeom>
          </p:spPr>
          <p:txBody>
            <a:bodyPr anchor="ctr" rtlCol="false" tIns="50800" lIns="50800" bIns="50800" rIns="50800"/>
            <a:lstStyle/>
            <a:p>
              <a:pPr algn="ctr">
                <a:lnSpc>
                  <a:spcPts val="2479"/>
                </a:lnSpc>
              </a:pPr>
            </a:p>
          </p:txBody>
        </p:sp>
      </p:grpSp>
      <p:grpSp>
        <p:nvGrpSpPr>
          <p:cNvPr name="Group 19" id="19"/>
          <p:cNvGrpSpPr/>
          <p:nvPr/>
        </p:nvGrpSpPr>
        <p:grpSpPr>
          <a:xfrm rot="0">
            <a:off x="9537561" y="4849110"/>
            <a:ext cx="536534" cy="536534"/>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AE4D2"/>
            </a:solidFill>
          </p:spPr>
        </p:sp>
        <p:sp>
          <p:nvSpPr>
            <p:cNvPr name="TextBox 21" id="21"/>
            <p:cNvSpPr txBox="true"/>
            <p:nvPr/>
          </p:nvSpPr>
          <p:spPr>
            <a:xfrm>
              <a:off x="76200" y="28575"/>
              <a:ext cx="660400" cy="708025"/>
            </a:xfrm>
            <a:prstGeom prst="rect">
              <a:avLst/>
            </a:prstGeom>
          </p:spPr>
          <p:txBody>
            <a:bodyPr anchor="ctr" rtlCol="false" tIns="50800" lIns="50800" bIns="50800" rIns="50800"/>
            <a:lstStyle/>
            <a:p>
              <a:pPr algn="ctr">
                <a:lnSpc>
                  <a:spcPts val="2479"/>
                </a:lnSpc>
              </a:pPr>
            </a:p>
          </p:txBody>
        </p:sp>
      </p:grpSp>
      <p:grpSp>
        <p:nvGrpSpPr>
          <p:cNvPr name="Group 22" id="22"/>
          <p:cNvGrpSpPr/>
          <p:nvPr/>
        </p:nvGrpSpPr>
        <p:grpSpPr>
          <a:xfrm rot="0">
            <a:off x="9537561" y="6080969"/>
            <a:ext cx="536534" cy="536534"/>
            <a:chOff x="0" y="0"/>
            <a:chExt cx="812800" cy="812800"/>
          </a:xfrm>
        </p:grpSpPr>
        <p:sp>
          <p:nvSpPr>
            <p:cNvPr name="Freeform 23" id="2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7726D"/>
            </a:solidFill>
          </p:spPr>
        </p:sp>
        <p:sp>
          <p:nvSpPr>
            <p:cNvPr name="TextBox 24" id="24"/>
            <p:cNvSpPr txBox="true"/>
            <p:nvPr/>
          </p:nvSpPr>
          <p:spPr>
            <a:xfrm>
              <a:off x="76200" y="28575"/>
              <a:ext cx="660400" cy="708025"/>
            </a:xfrm>
            <a:prstGeom prst="rect">
              <a:avLst/>
            </a:prstGeom>
          </p:spPr>
          <p:txBody>
            <a:bodyPr anchor="ctr" rtlCol="false" tIns="50800" lIns="50800" bIns="50800" rIns="50800"/>
            <a:lstStyle/>
            <a:p>
              <a:pPr algn="ctr">
                <a:lnSpc>
                  <a:spcPts val="2479"/>
                </a:lnSpc>
              </a:pPr>
            </a:p>
          </p:txBody>
        </p:sp>
      </p:grpSp>
      <p:sp>
        <p:nvSpPr>
          <p:cNvPr name="TextBox 25" id="25"/>
          <p:cNvSpPr txBox="true"/>
          <p:nvPr/>
        </p:nvSpPr>
        <p:spPr>
          <a:xfrm rot="0">
            <a:off x="10435473" y="6143832"/>
            <a:ext cx="6823827" cy="372708"/>
          </a:xfrm>
          <a:prstGeom prst="rect">
            <a:avLst/>
          </a:prstGeom>
        </p:spPr>
        <p:txBody>
          <a:bodyPr anchor="t" rtlCol="false" tIns="0" lIns="0" bIns="0" rIns="0">
            <a:spAutoFit/>
          </a:bodyPr>
          <a:lstStyle/>
          <a:p>
            <a:pPr algn="just" marL="0" indent="0" lvl="0">
              <a:lnSpc>
                <a:spcPts val="3080"/>
              </a:lnSpc>
            </a:pPr>
            <a:r>
              <a:rPr lang="en-US" sz="2200">
                <a:solidFill>
                  <a:srgbClr val="000000"/>
                </a:solidFill>
                <a:latin typeface="Open Sans"/>
              </a:rPr>
              <a:t>Cosine Similarity Calculation </a:t>
            </a:r>
          </a:p>
        </p:txBody>
      </p:sp>
      <p:sp>
        <p:nvSpPr>
          <p:cNvPr name="TextBox 26" id="26"/>
          <p:cNvSpPr txBox="true"/>
          <p:nvPr/>
        </p:nvSpPr>
        <p:spPr>
          <a:xfrm rot="0">
            <a:off x="10435473" y="7379567"/>
            <a:ext cx="6823827" cy="372708"/>
          </a:xfrm>
          <a:prstGeom prst="rect">
            <a:avLst/>
          </a:prstGeom>
        </p:spPr>
        <p:txBody>
          <a:bodyPr anchor="t" rtlCol="false" tIns="0" lIns="0" bIns="0" rIns="0">
            <a:spAutoFit/>
          </a:bodyPr>
          <a:lstStyle/>
          <a:p>
            <a:pPr algn="just" marL="0" indent="0" lvl="0">
              <a:lnSpc>
                <a:spcPts val="3080"/>
              </a:lnSpc>
            </a:pPr>
            <a:r>
              <a:rPr lang="en-US" sz="2200">
                <a:solidFill>
                  <a:srgbClr val="000000"/>
                </a:solidFill>
                <a:latin typeface="Open Sans"/>
              </a:rPr>
              <a:t>Product Recommendation </a:t>
            </a:r>
          </a:p>
        </p:txBody>
      </p:sp>
      <p:grpSp>
        <p:nvGrpSpPr>
          <p:cNvPr name="Group 27" id="27"/>
          <p:cNvGrpSpPr/>
          <p:nvPr/>
        </p:nvGrpSpPr>
        <p:grpSpPr>
          <a:xfrm rot="0">
            <a:off x="9537561" y="7316704"/>
            <a:ext cx="536534" cy="536534"/>
            <a:chOff x="0" y="0"/>
            <a:chExt cx="812800" cy="812800"/>
          </a:xfrm>
        </p:grpSpPr>
        <p:sp>
          <p:nvSpPr>
            <p:cNvPr name="Freeform 28" id="2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2B08F"/>
            </a:solidFill>
          </p:spPr>
        </p:sp>
        <p:sp>
          <p:nvSpPr>
            <p:cNvPr name="TextBox 29" id="29"/>
            <p:cNvSpPr txBox="true"/>
            <p:nvPr/>
          </p:nvSpPr>
          <p:spPr>
            <a:xfrm>
              <a:off x="76200" y="28575"/>
              <a:ext cx="660400" cy="708025"/>
            </a:xfrm>
            <a:prstGeom prst="rect">
              <a:avLst/>
            </a:prstGeom>
          </p:spPr>
          <p:txBody>
            <a:bodyPr anchor="ctr" rtlCol="false" tIns="50800" lIns="50800" bIns="50800" rIns="50800"/>
            <a:lstStyle/>
            <a:p>
              <a:pPr algn="ctr">
                <a:lnSpc>
                  <a:spcPts val="2479"/>
                </a:lnSpc>
              </a:pPr>
            </a:p>
          </p:txBody>
        </p:sp>
      </p:gr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853048" y="-912528"/>
            <a:ext cx="3803190" cy="3803190"/>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6F6F6"/>
              </a:solidFill>
              <a:prstDash val="solid"/>
              <a:miter/>
            </a:ln>
          </p:spPr>
        </p:sp>
        <p:sp>
          <p:nvSpPr>
            <p:cNvPr name="TextBox 4" id="4"/>
            <p:cNvSpPr txBox="true"/>
            <p:nvPr/>
          </p:nvSpPr>
          <p:spPr>
            <a:xfrm>
              <a:off x="76200" y="28575"/>
              <a:ext cx="660400" cy="708025"/>
            </a:xfrm>
            <a:prstGeom prst="rect">
              <a:avLst/>
            </a:prstGeom>
          </p:spPr>
          <p:txBody>
            <a:bodyPr anchor="ctr" rtlCol="false" tIns="50800" lIns="50800" bIns="50800" rIns="50800"/>
            <a:lstStyle/>
            <a:p>
              <a:pPr algn="ctr">
                <a:lnSpc>
                  <a:spcPts val="2479"/>
                </a:lnSpc>
              </a:pPr>
            </a:p>
          </p:txBody>
        </p:sp>
      </p:grpSp>
      <p:sp>
        <p:nvSpPr>
          <p:cNvPr name="TextBox 5" id="5"/>
          <p:cNvSpPr txBox="true"/>
          <p:nvPr/>
        </p:nvSpPr>
        <p:spPr>
          <a:xfrm rot="0">
            <a:off x="904875" y="810210"/>
            <a:ext cx="17383125" cy="1946910"/>
          </a:xfrm>
          <a:prstGeom prst="rect">
            <a:avLst/>
          </a:prstGeom>
        </p:spPr>
        <p:txBody>
          <a:bodyPr anchor="t" rtlCol="false" tIns="0" lIns="0" bIns="0" rIns="0">
            <a:spAutoFit/>
          </a:bodyPr>
          <a:lstStyle/>
          <a:p>
            <a:pPr>
              <a:lnSpc>
                <a:spcPts val="7560"/>
              </a:lnSpc>
            </a:pPr>
            <a:r>
              <a:rPr lang="en-US" sz="7200">
                <a:solidFill>
                  <a:srgbClr val="17726D"/>
                </a:solidFill>
                <a:latin typeface="Inter Bold"/>
              </a:rPr>
              <a:t>DATA COLLECTION AND PREPROCESSING</a:t>
            </a:r>
          </a:p>
        </p:txBody>
      </p:sp>
      <p:sp>
        <p:nvSpPr>
          <p:cNvPr name="TextBox 6" id="6"/>
          <p:cNvSpPr txBox="true"/>
          <p:nvPr/>
        </p:nvSpPr>
        <p:spPr>
          <a:xfrm rot="0">
            <a:off x="912035" y="3462570"/>
            <a:ext cx="8231965" cy="5286765"/>
          </a:xfrm>
          <a:prstGeom prst="rect">
            <a:avLst/>
          </a:prstGeom>
        </p:spPr>
        <p:txBody>
          <a:bodyPr anchor="t" rtlCol="false" tIns="0" lIns="0" bIns="0" rIns="0">
            <a:spAutoFit/>
          </a:bodyPr>
          <a:lstStyle/>
          <a:p>
            <a:pPr algn="just" marL="0" indent="0" lvl="0">
              <a:lnSpc>
                <a:spcPts val="4224"/>
              </a:lnSpc>
            </a:pPr>
            <a:r>
              <a:rPr lang="en-US" sz="2400" spc="96">
                <a:solidFill>
                  <a:srgbClr val="000000"/>
                </a:solidFill>
                <a:latin typeface="Open Sans"/>
              </a:rPr>
              <a:t>In this paper, the data is taken from Kaggle. The dataset is a cosmetic dataset. This dataset contains information about whether a product is suitable for a particular skin type. The data from this dataset is collected from Sephora and the total of products is 1472 products. This dataset has eleven columns. These columns consist of the type of product, brand of product, name of cosmetic, price, ranking, ingredients, and whether the product suits dry, normal, oily, or combination skin. </a:t>
            </a:r>
          </a:p>
        </p:txBody>
      </p:sp>
      <p:pic>
        <p:nvPicPr>
          <p:cNvPr name="Picture 7" id="7"/>
          <p:cNvPicPr>
            <a:picLocks noChangeAspect="true"/>
          </p:cNvPicPr>
          <p:nvPr/>
        </p:nvPicPr>
        <p:blipFill>
          <a:blip r:embed="rId2"/>
          <a:stretch>
            <a:fillRect/>
          </a:stretch>
        </p:blipFill>
        <p:spPr>
          <a:xfrm rot="0">
            <a:off x="9696258" y="1624924"/>
            <a:ext cx="8250592" cy="4823611"/>
          </a:xfrm>
          <a:prstGeom prst="rect">
            <a:avLst/>
          </a:prstGeom>
        </p:spPr>
      </p:pic>
      <p:pic>
        <p:nvPicPr>
          <p:cNvPr name="Picture 8" id="8"/>
          <p:cNvPicPr>
            <a:picLocks noChangeAspect="true"/>
          </p:cNvPicPr>
          <p:nvPr/>
        </p:nvPicPr>
        <p:blipFill>
          <a:blip r:embed="rId3"/>
          <a:stretch>
            <a:fillRect/>
          </a:stretch>
        </p:blipFill>
        <p:spPr>
          <a:xfrm rot="0">
            <a:off x="9625170" y="5468468"/>
            <a:ext cx="8392766" cy="4837828"/>
          </a:xfrm>
          <a:prstGeom prst="rect">
            <a:avLst/>
          </a:prstGeom>
        </p:spPr>
      </p:pic>
    </p:spTree>
  </p:cSld>
  <p:clrMapOvr>
    <a:masterClrMapping/>
  </p:clrMapOvr>
</p:sld>
</file>

<file path=ppt/slides/slide9.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0" y="0"/>
            <a:ext cx="9309161" cy="10287000"/>
            <a:chOff x="0" y="0"/>
            <a:chExt cx="2451795" cy="2709333"/>
          </a:xfrm>
        </p:grpSpPr>
        <p:sp>
          <p:nvSpPr>
            <p:cNvPr name="Freeform 3" id="3"/>
            <p:cNvSpPr/>
            <p:nvPr/>
          </p:nvSpPr>
          <p:spPr>
            <a:xfrm flipH="false" flipV="false" rot="0">
              <a:off x="0" y="0"/>
              <a:ext cx="2451795" cy="2709333"/>
            </a:xfrm>
            <a:custGeom>
              <a:avLst/>
              <a:gdLst/>
              <a:ahLst/>
              <a:cxnLst/>
              <a:rect r="r" b="b" t="t" l="l"/>
              <a:pathLst>
                <a:path h="2709333" w="2451795">
                  <a:moveTo>
                    <a:pt x="0" y="0"/>
                  </a:moveTo>
                  <a:lnTo>
                    <a:pt x="2451795" y="0"/>
                  </a:lnTo>
                  <a:lnTo>
                    <a:pt x="2451795" y="2709333"/>
                  </a:lnTo>
                  <a:lnTo>
                    <a:pt x="0" y="2709333"/>
                  </a:lnTo>
                  <a:close/>
                </a:path>
              </a:pathLst>
            </a:custGeom>
            <a:solidFill>
              <a:srgbClr val="17726D"/>
            </a:solidFill>
          </p:spPr>
        </p:sp>
        <p:sp>
          <p:nvSpPr>
            <p:cNvPr name="TextBox 4" id="4"/>
            <p:cNvSpPr txBox="true"/>
            <p:nvPr/>
          </p:nvSpPr>
          <p:spPr>
            <a:xfrm>
              <a:off x="0" y="-47625"/>
              <a:ext cx="2451795" cy="2756958"/>
            </a:xfrm>
            <a:prstGeom prst="rect">
              <a:avLst/>
            </a:prstGeom>
          </p:spPr>
          <p:txBody>
            <a:bodyPr anchor="ctr" rtlCol="false" tIns="50800" lIns="50800" bIns="50800" rIns="50800"/>
            <a:lstStyle/>
            <a:p>
              <a:pPr algn="ctr">
                <a:lnSpc>
                  <a:spcPts val="2479"/>
                </a:lnSpc>
              </a:pPr>
            </a:p>
          </p:txBody>
        </p:sp>
      </p:grpSp>
      <p:sp>
        <p:nvSpPr>
          <p:cNvPr name="AutoShape 5" id="5"/>
          <p:cNvSpPr/>
          <p:nvPr/>
        </p:nvSpPr>
        <p:spPr>
          <a:xfrm>
            <a:off x="744805" y="3001120"/>
            <a:ext cx="1858299" cy="0"/>
          </a:xfrm>
          <a:prstGeom prst="line">
            <a:avLst/>
          </a:prstGeom>
          <a:ln cap="flat" w="76200">
            <a:solidFill>
              <a:srgbClr val="EAE4D2"/>
            </a:solidFill>
            <a:prstDash val="solid"/>
            <a:headEnd type="none" len="sm" w="sm"/>
            <a:tailEnd type="none" len="sm" w="sm"/>
          </a:ln>
        </p:spPr>
      </p:sp>
      <p:sp>
        <p:nvSpPr>
          <p:cNvPr name="TextBox 6" id="6"/>
          <p:cNvSpPr txBox="true"/>
          <p:nvPr/>
        </p:nvSpPr>
        <p:spPr>
          <a:xfrm rot="0">
            <a:off x="580624" y="871394"/>
            <a:ext cx="8147912" cy="2899410"/>
          </a:xfrm>
          <a:prstGeom prst="rect">
            <a:avLst/>
          </a:prstGeom>
        </p:spPr>
        <p:txBody>
          <a:bodyPr anchor="t" rtlCol="false" tIns="0" lIns="0" bIns="0" rIns="0">
            <a:spAutoFit/>
          </a:bodyPr>
          <a:lstStyle/>
          <a:p>
            <a:pPr>
              <a:lnSpc>
                <a:spcPts val="7560"/>
              </a:lnSpc>
            </a:pPr>
            <a:r>
              <a:rPr lang="en-US" sz="7200">
                <a:solidFill>
                  <a:srgbClr val="FFFFFF"/>
                </a:solidFill>
                <a:latin typeface="Inter Bold"/>
              </a:rPr>
              <a:t>LABEL SEGMENTATION</a:t>
            </a:r>
          </a:p>
          <a:p>
            <a:pPr>
              <a:lnSpc>
                <a:spcPts val="7560"/>
              </a:lnSpc>
            </a:pPr>
          </a:p>
        </p:txBody>
      </p:sp>
      <p:grpSp>
        <p:nvGrpSpPr>
          <p:cNvPr name="Group 7" id="7"/>
          <p:cNvGrpSpPr/>
          <p:nvPr/>
        </p:nvGrpSpPr>
        <p:grpSpPr>
          <a:xfrm rot="0">
            <a:off x="15941633" y="7975432"/>
            <a:ext cx="3803190" cy="3803190"/>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EAE4D2"/>
              </a:solidFill>
              <a:prstDash val="solid"/>
              <a:miter/>
            </a:ln>
          </p:spPr>
        </p:sp>
        <p:sp>
          <p:nvSpPr>
            <p:cNvPr name="TextBox 9" id="9"/>
            <p:cNvSpPr txBox="true"/>
            <p:nvPr/>
          </p:nvSpPr>
          <p:spPr>
            <a:xfrm>
              <a:off x="76200" y="28575"/>
              <a:ext cx="660400" cy="708025"/>
            </a:xfrm>
            <a:prstGeom prst="rect">
              <a:avLst/>
            </a:prstGeom>
          </p:spPr>
          <p:txBody>
            <a:bodyPr anchor="ctr" rtlCol="false" tIns="50800" lIns="50800" bIns="50800" rIns="50800"/>
            <a:lstStyle/>
            <a:p>
              <a:pPr algn="ctr">
                <a:lnSpc>
                  <a:spcPts val="2479"/>
                </a:lnSpc>
              </a:pPr>
            </a:p>
          </p:txBody>
        </p:sp>
      </p:grpSp>
      <p:sp>
        <p:nvSpPr>
          <p:cNvPr name="TextBox 10" id="10"/>
          <p:cNvSpPr txBox="true"/>
          <p:nvPr/>
        </p:nvSpPr>
        <p:spPr>
          <a:xfrm rot="0">
            <a:off x="10686951" y="1050515"/>
            <a:ext cx="11716456" cy="994410"/>
          </a:xfrm>
          <a:prstGeom prst="rect">
            <a:avLst/>
          </a:prstGeom>
        </p:spPr>
        <p:txBody>
          <a:bodyPr anchor="t" rtlCol="false" tIns="0" lIns="0" bIns="0" rIns="0">
            <a:spAutoFit/>
          </a:bodyPr>
          <a:lstStyle/>
          <a:p>
            <a:pPr>
              <a:lnSpc>
                <a:spcPts val="7560"/>
              </a:lnSpc>
            </a:pPr>
            <a:r>
              <a:rPr lang="en-US" sz="7200">
                <a:solidFill>
                  <a:srgbClr val="17726D"/>
                </a:solidFill>
                <a:latin typeface="Inter Bold"/>
              </a:rPr>
              <a:t>DTM CREATION</a:t>
            </a:r>
          </a:p>
        </p:txBody>
      </p:sp>
      <p:sp>
        <p:nvSpPr>
          <p:cNvPr name="AutoShape 11" id="11"/>
          <p:cNvSpPr/>
          <p:nvPr/>
        </p:nvSpPr>
        <p:spPr>
          <a:xfrm>
            <a:off x="15984929" y="2273474"/>
            <a:ext cx="1858299" cy="0"/>
          </a:xfrm>
          <a:prstGeom prst="line">
            <a:avLst/>
          </a:prstGeom>
          <a:ln cap="flat" w="76200">
            <a:solidFill>
              <a:srgbClr val="EAE4D2"/>
            </a:solidFill>
            <a:prstDash val="solid"/>
            <a:headEnd type="none" len="sm" w="sm"/>
            <a:tailEnd type="none" len="sm" w="sm"/>
          </a:ln>
        </p:spPr>
      </p:sp>
      <p:sp>
        <p:nvSpPr>
          <p:cNvPr name="TextBox 12" id="12"/>
          <p:cNvSpPr txBox="true"/>
          <p:nvPr/>
        </p:nvSpPr>
        <p:spPr>
          <a:xfrm rot="0">
            <a:off x="9890152" y="2887726"/>
            <a:ext cx="7854415" cy="4168706"/>
          </a:xfrm>
          <a:prstGeom prst="rect">
            <a:avLst/>
          </a:prstGeom>
        </p:spPr>
        <p:txBody>
          <a:bodyPr anchor="t" rtlCol="false" tIns="0" lIns="0" bIns="0" rIns="0">
            <a:spAutoFit/>
          </a:bodyPr>
          <a:lstStyle/>
          <a:p>
            <a:pPr algn="just" marL="0" indent="0" lvl="0">
              <a:lnSpc>
                <a:spcPts val="3720"/>
              </a:lnSpc>
            </a:pPr>
            <a:r>
              <a:rPr lang="en-US" sz="2400">
                <a:solidFill>
                  <a:srgbClr val="000000"/>
                </a:solidFill>
                <a:latin typeface="Open Sans"/>
              </a:rPr>
              <a:t>To facilitate the calculation of cosine similarity, a document term matrix is created for each combination of skincare label and skin type. A document term matrix was created for each combination of skincare label and skin type to represent the presence or absence of certain ingredients. Each ingredient is assigned a unique index for efficient representation within the matrix. The resulting DTM serves as input to the cosine similarity calculation.</a:t>
            </a:r>
          </a:p>
        </p:txBody>
      </p:sp>
      <p:sp>
        <p:nvSpPr>
          <p:cNvPr name="TextBox 13" id="13"/>
          <p:cNvSpPr txBox="true"/>
          <p:nvPr/>
        </p:nvSpPr>
        <p:spPr>
          <a:xfrm rot="0">
            <a:off x="580624" y="3694604"/>
            <a:ext cx="8020911" cy="3702129"/>
          </a:xfrm>
          <a:prstGeom prst="rect">
            <a:avLst/>
          </a:prstGeom>
        </p:spPr>
        <p:txBody>
          <a:bodyPr anchor="t" rtlCol="false" tIns="0" lIns="0" bIns="0" rIns="0">
            <a:spAutoFit/>
          </a:bodyPr>
          <a:lstStyle/>
          <a:p>
            <a:pPr algn="just" marL="0" indent="0" lvl="0">
              <a:lnSpc>
                <a:spcPts val="3720"/>
              </a:lnSpc>
            </a:pPr>
            <a:r>
              <a:rPr lang="en-US" sz="2400">
                <a:solidFill>
                  <a:srgbClr val="F6F6F6"/>
                </a:solidFill>
                <a:latin typeface="Open Sans"/>
              </a:rPr>
              <a:t>The data is segmented into specific skincare labels such as moisturizer, cleanser, face mask, treatment, eye cream, and sun protect. Each label is further categorized according to different skin types, such as dry skin, normal skin, combination skin, oily skin, and sensitive skin. This segmentation allows detailed analysis of ingredients based on specific product categories and skin types. </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DAF5TVdxufA</dc:identifier>
  <dcterms:modified xsi:type="dcterms:W3CDTF">2011-08-01T06:04:30Z</dcterms:modified>
  <cp:revision>1</cp:revision>
  <dc:title>Cosmetic Recommendation System based on Ingredients using Cosine Similarity</dc:title>
</cp:coreProperties>
</file>